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13" r:id="rId5"/>
    <p:sldId id="341" r:id="rId6"/>
    <p:sldId id="328" r:id="rId7"/>
    <p:sldId id="314" r:id="rId8"/>
    <p:sldId id="319" r:id="rId9"/>
    <p:sldId id="317" r:id="rId10"/>
    <p:sldId id="333" r:id="rId11"/>
    <p:sldId id="263" r:id="rId12"/>
    <p:sldId id="264" r:id="rId13"/>
    <p:sldId id="265" r:id="rId14"/>
    <p:sldId id="266" r:id="rId15"/>
    <p:sldId id="267" r:id="rId16"/>
    <p:sldId id="332" r:id="rId17"/>
    <p:sldId id="347" r:id="rId18"/>
    <p:sldId id="339" r:id="rId19"/>
    <p:sldId id="340" r:id="rId20"/>
    <p:sldId id="349" r:id="rId21"/>
    <p:sldId id="336" r:id="rId22"/>
    <p:sldId id="337" r:id="rId23"/>
    <p:sldId id="274" r:id="rId24"/>
    <p:sldId id="270" r:id="rId25"/>
    <p:sldId id="320" r:id="rId26"/>
    <p:sldId id="324" r:id="rId27"/>
    <p:sldId id="325" r:id="rId28"/>
    <p:sldId id="343" r:id="rId29"/>
    <p:sldId id="326" r:id="rId30"/>
    <p:sldId id="256" r:id="rId31"/>
    <p:sldId id="342" r:id="rId32"/>
    <p:sldId id="338" r:id="rId3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85" d="100"/>
          <a:sy n="85" d="100"/>
        </p:scale>
        <p:origin x="5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F83F0-491A-4629-BB48-FE13BD80B62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01F41C56-AFA5-4CA7-AA49-393EF20B4C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C5B2A9FF-2E47-4273-8EFE-47406A2D923D}"/>
              </a:ext>
            </a:extLst>
          </p:cNvPr>
          <p:cNvSpPr>
            <a:spLocks noGrp="1"/>
          </p:cNvSpPr>
          <p:nvPr>
            <p:ph type="dt" sz="half" idx="10"/>
          </p:nvPr>
        </p:nvSpPr>
        <p:spPr/>
        <p:txBody>
          <a:bodyPr/>
          <a:lstStyle/>
          <a:p>
            <a:fld id="{A051BBBB-48AA-4572-86A6-04EB54499020}" type="datetimeFigureOut">
              <a:rPr lang="nl-BE" smtClean="0"/>
              <a:t>12/12/2023</a:t>
            </a:fld>
            <a:endParaRPr lang="nl-BE"/>
          </a:p>
        </p:txBody>
      </p:sp>
      <p:sp>
        <p:nvSpPr>
          <p:cNvPr id="5" name="Tijdelijke aanduiding voor voettekst 4">
            <a:extLst>
              <a:ext uri="{FF2B5EF4-FFF2-40B4-BE49-F238E27FC236}">
                <a16:creationId xmlns:a16="http://schemas.microsoft.com/office/drawing/2014/main" id="{434FF34B-7652-4D79-9C5F-A55F8EEC8E7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218E90E-E471-40E9-98CA-43F66CDF7DD1}"/>
              </a:ext>
            </a:extLst>
          </p:cNvPr>
          <p:cNvSpPr>
            <a:spLocks noGrp="1"/>
          </p:cNvSpPr>
          <p:nvPr>
            <p:ph type="sldNum" sz="quarter" idx="12"/>
          </p:nvPr>
        </p:nvSpPr>
        <p:spPr/>
        <p:txBody>
          <a:bodyPr/>
          <a:lstStyle/>
          <a:p>
            <a:fld id="{A5EE9C10-2F65-4F40-A9EC-C1F17DBA7E94}" type="slidenum">
              <a:rPr lang="nl-BE" smtClean="0"/>
              <a:t>‹nr.›</a:t>
            </a:fld>
            <a:endParaRPr lang="nl-BE"/>
          </a:p>
        </p:txBody>
      </p:sp>
    </p:spTree>
    <p:extLst>
      <p:ext uri="{BB962C8B-B14F-4D97-AF65-F5344CB8AC3E}">
        <p14:creationId xmlns:p14="http://schemas.microsoft.com/office/powerpoint/2010/main" val="278361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D89E5-7E8B-42E3-BD09-EB39CBD24690}"/>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62A7DC7-5592-4C1D-BFE6-448A7A831E31}"/>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06CB70A-22C4-4C41-BDC5-CEBE4513FEFE}"/>
              </a:ext>
            </a:extLst>
          </p:cNvPr>
          <p:cNvSpPr>
            <a:spLocks noGrp="1"/>
          </p:cNvSpPr>
          <p:nvPr>
            <p:ph type="dt" sz="half" idx="10"/>
          </p:nvPr>
        </p:nvSpPr>
        <p:spPr/>
        <p:txBody>
          <a:bodyPr/>
          <a:lstStyle/>
          <a:p>
            <a:fld id="{A051BBBB-48AA-4572-86A6-04EB54499020}" type="datetimeFigureOut">
              <a:rPr lang="nl-BE" smtClean="0"/>
              <a:t>12/12/2023</a:t>
            </a:fld>
            <a:endParaRPr lang="nl-BE"/>
          </a:p>
        </p:txBody>
      </p:sp>
      <p:sp>
        <p:nvSpPr>
          <p:cNvPr id="5" name="Tijdelijke aanduiding voor voettekst 4">
            <a:extLst>
              <a:ext uri="{FF2B5EF4-FFF2-40B4-BE49-F238E27FC236}">
                <a16:creationId xmlns:a16="http://schemas.microsoft.com/office/drawing/2014/main" id="{39170B93-6E53-4662-8F89-C1983D16BC7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091865E-EB99-47C8-BBDC-AB2A81BB636C}"/>
              </a:ext>
            </a:extLst>
          </p:cNvPr>
          <p:cNvSpPr>
            <a:spLocks noGrp="1"/>
          </p:cNvSpPr>
          <p:nvPr>
            <p:ph type="sldNum" sz="quarter" idx="12"/>
          </p:nvPr>
        </p:nvSpPr>
        <p:spPr/>
        <p:txBody>
          <a:bodyPr/>
          <a:lstStyle/>
          <a:p>
            <a:fld id="{A5EE9C10-2F65-4F40-A9EC-C1F17DBA7E94}" type="slidenum">
              <a:rPr lang="nl-BE" smtClean="0"/>
              <a:t>‹nr.›</a:t>
            </a:fld>
            <a:endParaRPr lang="nl-BE"/>
          </a:p>
        </p:txBody>
      </p:sp>
    </p:spTree>
    <p:extLst>
      <p:ext uri="{BB962C8B-B14F-4D97-AF65-F5344CB8AC3E}">
        <p14:creationId xmlns:p14="http://schemas.microsoft.com/office/powerpoint/2010/main" val="39253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4F402B4-4B35-4B9D-B6AD-7D3F02498FCF}"/>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E6EDE5B-C059-46DC-920E-6C97B918370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8F53994-4F6F-40A3-9C04-747C0A74BDCC}"/>
              </a:ext>
            </a:extLst>
          </p:cNvPr>
          <p:cNvSpPr>
            <a:spLocks noGrp="1"/>
          </p:cNvSpPr>
          <p:nvPr>
            <p:ph type="dt" sz="half" idx="10"/>
          </p:nvPr>
        </p:nvSpPr>
        <p:spPr/>
        <p:txBody>
          <a:bodyPr/>
          <a:lstStyle/>
          <a:p>
            <a:fld id="{A051BBBB-48AA-4572-86A6-04EB54499020}" type="datetimeFigureOut">
              <a:rPr lang="nl-BE" smtClean="0"/>
              <a:t>12/12/2023</a:t>
            </a:fld>
            <a:endParaRPr lang="nl-BE"/>
          </a:p>
        </p:txBody>
      </p:sp>
      <p:sp>
        <p:nvSpPr>
          <p:cNvPr id="5" name="Tijdelijke aanduiding voor voettekst 4">
            <a:extLst>
              <a:ext uri="{FF2B5EF4-FFF2-40B4-BE49-F238E27FC236}">
                <a16:creationId xmlns:a16="http://schemas.microsoft.com/office/drawing/2014/main" id="{85546009-78B0-4370-869A-96DBF97C200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C10A7DE-CEFB-4129-80F5-E92C69672F8B}"/>
              </a:ext>
            </a:extLst>
          </p:cNvPr>
          <p:cNvSpPr>
            <a:spLocks noGrp="1"/>
          </p:cNvSpPr>
          <p:nvPr>
            <p:ph type="sldNum" sz="quarter" idx="12"/>
          </p:nvPr>
        </p:nvSpPr>
        <p:spPr/>
        <p:txBody>
          <a:bodyPr/>
          <a:lstStyle/>
          <a:p>
            <a:fld id="{A5EE9C10-2F65-4F40-A9EC-C1F17DBA7E94}" type="slidenum">
              <a:rPr lang="nl-BE" smtClean="0"/>
              <a:t>‹nr.›</a:t>
            </a:fld>
            <a:endParaRPr lang="nl-BE"/>
          </a:p>
        </p:txBody>
      </p:sp>
    </p:spTree>
    <p:extLst>
      <p:ext uri="{BB962C8B-B14F-4D97-AF65-F5344CB8AC3E}">
        <p14:creationId xmlns:p14="http://schemas.microsoft.com/office/powerpoint/2010/main" val="33213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F2967-A32D-447D-A5BE-AB8144DCBD5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3F6DC29-798D-43FD-B00C-164105F189DB}"/>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A0AAD35-6795-4D89-80C3-672EE4374E2B}"/>
              </a:ext>
            </a:extLst>
          </p:cNvPr>
          <p:cNvSpPr>
            <a:spLocks noGrp="1"/>
          </p:cNvSpPr>
          <p:nvPr>
            <p:ph type="dt" sz="half" idx="10"/>
          </p:nvPr>
        </p:nvSpPr>
        <p:spPr/>
        <p:txBody>
          <a:bodyPr/>
          <a:lstStyle/>
          <a:p>
            <a:fld id="{A051BBBB-48AA-4572-86A6-04EB54499020}" type="datetimeFigureOut">
              <a:rPr lang="nl-BE" smtClean="0"/>
              <a:t>12/12/2023</a:t>
            </a:fld>
            <a:endParaRPr lang="nl-BE"/>
          </a:p>
        </p:txBody>
      </p:sp>
      <p:sp>
        <p:nvSpPr>
          <p:cNvPr id="5" name="Tijdelijke aanduiding voor voettekst 4">
            <a:extLst>
              <a:ext uri="{FF2B5EF4-FFF2-40B4-BE49-F238E27FC236}">
                <a16:creationId xmlns:a16="http://schemas.microsoft.com/office/drawing/2014/main" id="{E042F38A-5286-4E9B-8E6E-B5CC9D82420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3EFBA04-CD9A-4C28-AFEA-4915A6639DF6}"/>
              </a:ext>
            </a:extLst>
          </p:cNvPr>
          <p:cNvSpPr>
            <a:spLocks noGrp="1"/>
          </p:cNvSpPr>
          <p:nvPr>
            <p:ph type="sldNum" sz="quarter" idx="12"/>
          </p:nvPr>
        </p:nvSpPr>
        <p:spPr/>
        <p:txBody>
          <a:bodyPr/>
          <a:lstStyle/>
          <a:p>
            <a:fld id="{A5EE9C10-2F65-4F40-A9EC-C1F17DBA7E94}" type="slidenum">
              <a:rPr lang="nl-BE" smtClean="0"/>
              <a:t>‹nr.›</a:t>
            </a:fld>
            <a:endParaRPr lang="nl-BE"/>
          </a:p>
        </p:txBody>
      </p:sp>
    </p:spTree>
    <p:extLst>
      <p:ext uri="{BB962C8B-B14F-4D97-AF65-F5344CB8AC3E}">
        <p14:creationId xmlns:p14="http://schemas.microsoft.com/office/powerpoint/2010/main" val="263487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5840D-6F69-4C49-937E-8A3DAA2283C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11858C0-08A8-44BF-B1F8-72DA8DE674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27226F53-2F85-486C-BCBE-368B1B736158}"/>
              </a:ext>
            </a:extLst>
          </p:cNvPr>
          <p:cNvSpPr>
            <a:spLocks noGrp="1"/>
          </p:cNvSpPr>
          <p:nvPr>
            <p:ph type="dt" sz="half" idx="10"/>
          </p:nvPr>
        </p:nvSpPr>
        <p:spPr/>
        <p:txBody>
          <a:bodyPr/>
          <a:lstStyle/>
          <a:p>
            <a:fld id="{A051BBBB-48AA-4572-86A6-04EB54499020}" type="datetimeFigureOut">
              <a:rPr lang="nl-BE" smtClean="0"/>
              <a:t>12/12/2023</a:t>
            </a:fld>
            <a:endParaRPr lang="nl-BE"/>
          </a:p>
        </p:txBody>
      </p:sp>
      <p:sp>
        <p:nvSpPr>
          <p:cNvPr id="5" name="Tijdelijke aanduiding voor voettekst 4">
            <a:extLst>
              <a:ext uri="{FF2B5EF4-FFF2-40B4-BE49-F238E27FC236}">
                <a16:creationId xmlns:a16="http://schemas.microsoft.com/office/drawing/2014/main" id="{CCE473A6-2D95-40D1-A97C-03F502A0655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B043D-6BD0-4053-80A5-FC2D98AD8973}"/>
              </a:ext>
            </a:extLst>
          </p:cNvPr>
          <p:cNvSpPr>
            <a:spLocks noGrp="1"/>
          </p:cNvSpPr>
          <p:nvPr>
            <p:ph type="sldNum" sz="quarter" idx="12"/>
          </p:nvPr>
        </p:nvSpPr>
        <p:spPr/>
        <p:txBody>
          <a:bodyPr/>
          <a:lstStyle/>
          <a:p>
            <a:fld id="{A5EE9C10-2F65-4F40-A9EC-C1F17DBA7E94}" type="slidenum">
              <a:rPr lang="nl-BE" smtClean="0"/>
              <a:t>‹nr.›</a:t>
            </a:fld>
            <a:endParaRPr lang="nl-BE"/>
          </a:p>
        </p:txBody>
      </p:sp>
    </p:spTree>
    <p:extLst>
      <p:ext uri="{BB962C8B-B14F-4D97-AF65-F5344CB8AC3E}">
        <p14:creationId xmlns:p14="http://schemas.microsoft.com/office/powerpoint/2010/main" val="101184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144BA-89A2-4A6A-8934-6FB8D31BBF8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6E27883-5C99-459E-AF35-813795E3AB3A}"/>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1D500EEB-CA5B-4851-95DA-6A16CCBB569E}"/>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784A0BE8-E35C-4B24-90B9-60E8C9D23077}"/>
              </a:ext>
            </a:extLst>
          </p:cNvPr>
          <p:cNvSpPr>
            <a:spLocks noGrp="1"/>
          </p:cNvSpPr>
          <p:nvPr>
            <p:ph type="dt" sz="half" idx="10"/>
          </p:nvPr>
        </p:nvSpPr>
        <p:spPr/>
        <p:txBody>
          <a:bodyPr/>
          <a:lstStyle/>
          <a:p>
            <a:fld id="{A051BBBB-48AA-4572-86A6-04EB54499020}" type="datetimeFigureOut">
              <a:rPr lang="nl-BE" smtClean="0"/>
              <a:t>12/12/2023</a:t>
            </a:fld>
            <a:endParaRPr lang="nl-BE"/>
          </a:p>
        </p:txBody>
      </p:sp>
      <p:sp>
        <p:nvSpPr>
          <p:cNvPr id="6" name="Tijdelijke aanduiding voor voettekst 5">
            <a:extLst>
              <a:ext uri="{FF2B5EF4-FFF2-40B4-BE49-F238E27FC236}">
                <a16:creationId xmlns:a16="http://schemas.microsoft.com/office/drawing/2014/main" id="{9CCBC57B-9F1F-43ED-8885-64C64299832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F73B331-3451-4202-B426-A10A5000E0F3}"/>
              </a:ext>
            </a:extLst>
          </p:cNvPr>
          <p:cNvSpPr>
            <a:spLocks noGrp="1"/>
          </p:cNvSpPr>
          <p:nvPr>
            <p:ph type="sldNum" sz="quarter" idx="12"/>
          </p:nvPr>
        </p:nvSpPr>
        <p:spPr/>
        <p:txBody>
          <a:bodyPr/>
          <a:lstStyle/>
          <a:p>
            <a:fld id="{A5EE9C10-2F65-4F40-A9EC-C1F17DBA7E94}" type="slidenum">
              <a:rPr lang="nl-BE" smtClean="0"/>
              <a:t>‹nr.›</a:t>
            </a:fld>
            <a:endParaRPr lang="nl-BE"/>
          </a:p>
        </p:txBody>
      </p:sp>
    </p:spTree>
    <p:extLst>
      <p:ext uri="{BB962C8B-B14F-4D97-AF65-F5344CB8AC3E}">
        <p14:creationId xmlns:p14="http://schemas.microsoft.com/office/powerpoint/2010/main" val="376874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00D28-03E8-46EC-BD37-F107BCC0DB17}"/>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B478786-756A-497A-A188-7EFD5A4DA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11EC0DC-F3F3-482F-9B23-B909E18FF36E}"/>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0FD32CB4-D3EA-48DC-96DD-916E5DA1C7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8803D206-4A9F-4317-8FD4-38D7AEB4D9E9}"/>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AE89A518-B34C-4BAA-B79E-3237BF6E6753}"/>
              </a:ext>
            </a:extLst>
          </p:cNvPr>
          <p:cNvSpPr>
            <a:spLocks noGrp="1"/>
          </p:cNvSpPr>
          <p:nvPr>
            <p:ph type="dt" sz="half" idx="10"/>
          </p:nvPr>
        </p:nvSpPr>
        <p:spPr/>
        <p:txBody>
          <a:bodyPr/>
          <a:lstStyle/>
          <a:p>
            <a:fld id="{A051BBBB-48AA-4572-86A6-04EB54499020}" type="datetimeFigureOut">
              <a:rPr lang="nl-BE" smtClean="0"/>
              <a:t>12/12/2023</a:t>
            </a:fld>
            <a:endParaRPr lang="nl-BE"/>
          </a:p>
        </p:txBody>
      </p:sp>
      <p:sp>
        <p:nvSpPr>
          <p:cNvPr id="8" name="Tijdelijke aanduiding voor voettekst 7">
            <a:extLst>
              <a:ext uri="{FF2B5EF4-FFF2-40B4-BE49-F238E27FC236}">
                <a16:creationId xmlns:a16="http://schemas.microsoft.com/office/drawing/2014/main" id="{C64CAFFE-DC31-41AB-AC7A-84DA12CE3438}"/>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726D209D-13F5-4B85-BB19-E18137A22860}"/>
              </a:ext>
            </a:extLst>
          </p:cNvPr>
          <p:cNvSpPr>
            <a:spLocks noGrp="1"/>
          </p:cNvSpPr>
          <p:nvPr>
            <p:ph type="sldNum" sz="quarter" idx="12"/>
          </p:nvPr>
        </p:nvSpPr>
        <p:spPr/>
        <p:txBody>
          <a:bodyPr/>
          <a:lstStyle/>
          <a:p>
            <a:fld id="{A5EE9C10-2F65-4F40-A9EC-C1F17DBA7E94}" type="slidenum">
              <a:rPr lang="nl-BE" smtClean="0"/>
              <a:t>‹nr.›</a:t>
            </a:fld>
            <a:endParaRPr lang="nl-BE"/>
          </a:p>
        </p:txBody>
      </p:sp>
    </p:spTree>
    <p:extLst>
      <p:ext uri="{BB962C8B-B14F-4D97-AF65-F5344CB8AC3E}">
        <p14:creationId xmlns:p14="http://schemas.microsoft.com/office/powerpoint/2010/main" val="232904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41C7C-AB51-4BF6-9FD1-913F76F547C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B75EED55-DB4F-4826-982A-1F7BC538DC38}"/>
              </a:ext>
            </a:extLst>
          </p:cNvPr>
          <p:cNvSpPr>
            <a:spLocks noGrp="1"/>
          </p:cNvSpPr>
          <p:nvPr>
            <p:ph type="dt" sz="half" idx="10"/>
          </p:nvPr>
        </p:nvSpPr>
        <p:spPr/>
        <p:txBody>
          <a:bodyPr/>
          <a:lstStyle/>
          <a:p>
            <a:fld id="{A051BBBB-48AA-4572-86A6-04EB54499020}" type="datetimeFigureOut">
              <a:rPr lang="nl-BE" smtClean="0"/>
              <a:t>12/12/2023</a:t>
            </a:fld>
            <a:endParaRPr lang="nl-BE"/>
          </a:p>
        </p:txBody>
      </p:sp>
      <p:sp>
        <p:nvSpPr>
          <p:cNvPr id="4" name="Tijdelijke aanduiding voor voettekst 3">
            <a:extLst>
              <a:ext uri="{FF2B5EF4-FFF2-40B4-BE49-F238E27FC236}">
                <a16:creationId xmlns:a16="http://schemas.microsoft.com/office/drawing/2014/main" id="{02931EBB-BAF6-4A6A-B0F0-220218BDD523}"/>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D16CE5B0-31FB-462D-8D7C-1C010D90AE62}"/>
              </a:ext>
            </a:extLst>
          </p:cNvPr>
          <p:cNvSpPr>
            <a:spLocks noGrp="1"/>
          </p:cNvSpPr>
          <p:nvPr>
            <p:ph type="sldNum" sz="quarter" idx="12"/>
          </p:nvPr>
        </p:nvSpPr>
        <p:spPr/>
        <p:txBody>
          <a:bodyPr/>
          <a:lstStyle/>
          <a:p>
            <a:fld id="{A5EE9C10-2F65-4F40-A9EC-C1F17DBA7E94}" type="slidenum">
              <a:rPr lang="nl-BE" smtClean="0"/>
              <a:t>‹nr.›</a:t>
            </a:fld>
            <a:endParaRPr lang="nl-BE"/>
          </a:p>
        </p:txBody>
      </p:sp>
    </p:spTree>
    <p:extLst>
      <p:ext uri="{BB962C8B-B14F-4D97-AF65-F5344CB8AC3E}">
        <p14:creationId xmlns:p14="http://schemas.microsoft.com/office/powerpoint/2010/main" val="48800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B2CA823-E0FD-487E-ADB6-A597EC9FD383}"/>
              </a:ext>
            </a:extLst>
          </p:cNvPr>
          <p:cNvSpPr>
            <a:spLocks noGrp="1"/>
          </p:cNvSpPr>
          <p:nvPr>
            <p:ph type="dt" sz="half" idx="10"/>
          </p:nvPr>
        </p:nvSpPr>
        <p:spPr/>
        <p:txBody>
          <a:bodyPr/>
          <a:lstStyle/>
          <a:p>
            <a:fld id="{A051BBBB-48AA-4572-86A6-04EB54499020}" type="datetimeFigureOut">
              <a:rPr lang="nl-BE" smtClean="0"/>
              <a:t>12/12/2023</a:t>
            </a:fld>
            <a:endParaRPr lang="nl-BE"/>
          </a:p>
        </p:txBody>
      </p:sp>
      <p:sp>
        <p:nvSpPr>
          <p:cNvPr id="3" name="Tijdelijke aanduiding voor voettekst 2">
            <a:extLst>
              <a:ext uri="{FF2B5EF4-FFF2-40B4-BE49-F238E27FC236}">
                <a16:creationId xmlns:a16="http://schemas.microsoft.com/office/drawing/2014/main" id="{52CBEF11-C492-4A16-8548-7174F0C49A6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09F6932-5668-4DF6-A370-2A9AD7E3E319}"/>
              </a:ext>
            </a:extLst>
          </p:cNvPr>
          <p:cNvSpPr>
            <a:spLocks noGrp="1"/>
          </p:cNvSpPr>
          <p:nvPr>
            <p:ph type="sldNum" sz="quarter" idx="12"/>
          </p:nvPr>
        </p:nvSpPr>
        <p:spPr/>
        <p:txBody>
          <a:bodyPr/>
          <a:lstStyle/>
          <a:p>
            <a:fld id="{A5EE9C10-2F65-4F40-A9EC-C1F17DBA7E94}" type="slidenum">
              <a:rPr lang="nl-BE" smtClean="0"/>
              <a:t>‹nr.›</a:t>
            </a:fld>
            <a:endParaRPr lang="nl-BE"/>
          </a:p>
        </p:txBody>
      </p:sp>
    </p:spTree>
    <p:extLst>
      <p:ext uri="{BB962C8B-B14F-4D97-AF65-F5344CB8AC3E}">
        <p14:creationId xmlns:p14="http://schemas.microsoft.com/office/powerpoint/2010/main" val="199001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6F7E8-0D5E-459C-8072-E5BB06B555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004BD20-5C50-4FF2-A344-0771DB21A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56F028F7-1EE5-4D41-A104-C71E0FC2B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0BEA63B-9F2B-48BC-B03A-D9F754468821}"/>
              </a:ext>
            </a:extLst>
          </p:cNvPr>
          <p:cNvSpPr>
            <a:spLocks noGrp="1"/>
          </p:cNvSpPr>
          <p:nvPr>
            <p:ph type="dt" sz="half" idx="10"/>
          </p:nvPr>
        </p:nvSpPr>
        <p:spPr/>
        <p:txBody>
          <a:bodyPr/>
          <a:lstStyle/>
          <a:p>
            <a:fld id="{A051BBBB-48AA-4572-86A6-04EB54499020}" type="datetimeFigureOut">
              <a:rPr lang="nl-BE" smtClean="0"/>
              <a:t>12/12/2023</a:t>
            </a:fld>
            <a:endParaRPr lang="nl-BE"/>
          </a:p>
        </p:txBody>
      </p:sp>
      <p:sp>
        <p:nvSpPr>
          <p:cNvPr id="6" name="Tijdelijke aanduiding voor voettekst 5">
            <a:extLst>
              <a:ext uri="{FF2B5EF4-FFF2-40B4-BE49-F238E27FC236}">
                <a16:creationId xmlns:a16="http://schemas.microsoft.com/office/drawing/2014/main" id="{FC8BA369-26F0-47E6-996E-9E296FEFCB9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241DA0F3-FA7D-47BE-B747-A83075CAF42E}"/>
              </a:ext>
            </a:extLst>
          </p:cNvPr>
          <p:cNvSpPr>
            <a:spLocks noGrp="1"/>
          </p:cNvSpPr>
          <p:nvPr>
            <p:ph type="sldNum" sz="quarter" idx="12"/>
          </p:nvPr>
        </p:nvSpPr>
        <p:spPr/>
        <p:txBody>
          <a:bodyPr/>
          <a:lstStyle/>
          <a:p>
            <a:fld id="{A5EE9C10-2F65-4F40-A9EC-C1F17DBA7E94}" type="slidenum">
              <a:rPr lang="nl-BE" smtClean="0"/>
              <a:t>‹nr.›</a:t>
            </a:fld>
            <a:endParaRPr lang="nl-BE"/>
          </a:p>
        </p:txBody>
      </p:sp>
    </p:spTree>
    <p:extLst>
      <p:ext uri="{BB962C8B-B14F-4D97-AF65-F5344CB8AC3E}">
        <p14:creationId xmlns:p14="http://schemas.microsoft.com/office/powerpoint/2010/main" val="118008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2D118-823F-4E4D-BE80-069E1B1349D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6B1EA424-C0A0-4F33-AA94-A3D77A4A33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8315C3C8-505C-4699-9E49-248CA4D3A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E274EB10-50EA-412E-97FB-7D03B6BEE907}"/>
              </a:ext>
            </a:extLst>
          </p:cNvPr>
          <p:cNvSpPr>
            <a:spLocks noGrp="1"/>
          </p:cNvSpPr>
          <p:nvPr>
            <p:ph type="dt" sz="half" idx="10"/>
          </p:nvPr>
        </p:nvSpPr>
        <p:spPr/>
        <p:txBody>
          <a:bodyPr/>
          <a:lstStyle/>
          <a:p>
            <a:fld id="{A051BBBB-48AA-4572-86A6-04EB54499020}" type="datetimeFigureOut">
              <a:rPr lang="nl-BE" smtClean="0"/>
              <a:t>12/12/2023</a:t>
            </a:fld>
            <a:endParaRPr lang="nl-BE"/>
          </a:p>
        </p:txBody>
      </p:sp>
      <p:sp>
        <p:nvSpPr>
          <p:cNvPr id="6" name="Tijdelijke aanduiding voor voettekst 5">
            <a:extLst>
              <a:ext uri="{FF2B5EF4-FFF2-40B4-BE49-F238E27FC236}">
                <a16:creationId xmlns:a16="http://schemas.microsoft.com/office/drawing/2014/main" id="{316989F9-C63A-4548-93B8-DFA1C02BD69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9B92226-EDB4-4EFA-9CB7-44C4B5E75451}"/>
              </a:ext>
            </a:extLst>
          </p:cNvPr>
          <p:cNvSpPr>
            <a:spLocks noGrp="1"/>
          </p:cNvSpPr>
          <p:nvPr>
            <p:ph type="sldNum" sz="quarter" idx="12"/>
          </p:nvPr>
        </p:nvSpPr>
        <p:spPr/>
        <p:txBody>
          <a:bodyPr/>
          <a:lstStyle/>
          <a:p>
            <a:fld id="{A5EE9C10-2F65-4F40-A9EC-C1F17DBA7E94}" type="slidenum">
              <a:rPr lang="nl-BE" smtClean="0"/>
              <a:t>‹nr.›</a:t>
            </a:fld>
            <a:endParaRPr lang="nl-BE"/>
          </a:p>
        </p:txBody>
      </p:sp>
    </p:spTree>
    <p:extLst>
      <p:ext uri="{BB962C8B-B14F-4D97-AF65-F5344CB8AC3E}">
        <p14:creationId xmlns:p14="http://schemas.microsoft.com/office/powerpoint/2010/main" val="223512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BAD1031-6E38-4320-A734-3313D6F28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0C0397B-DEFC-4FA5-B92D-2C28584210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D83AD9B-7851-465A-BFD2-F09F2A33C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1BBBB-48AA-4572-86A6-04EB54499020}" type="datetimeFigureOut">
              <a:rPr lang="nl-BE" smtClean="0"/>
              <a:t>12/12/2023</a:t>
            </a:fld>
            <a:endParaRPr lang="nl-BE"/>
          </a:p>
        </p:txBody>
      </p:sp>
      <p:sp>
        <p:nvSpPr>
          <p:cNvPr id="5" name="Tijdelijke aanduiding voor voettekst 4">
            <a:extLst>
              <a:ext uri="{FF2B5EF4-FFF2-40B4-BE49-F238E27FC236}">
                <a16:creationId xmlns:a16="http://schemas.microsoft.com/office/drawing/2014/main" id="{D059B0B0-62B0-49A4-8CD0-79F0677958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DFF692CE-D23E-4970-B12B-4110475B8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E9C10-2F65-4F40-A9EC-C1F17DBA7E94}" type="slidenum">
              <a:rPr lang="nl-BE" smtClean="0"/>
              <a:t>‹nr.›</a:t>
            </a:fld>
            <a:endParaRPr lang="nl-BE"/>
          </a:p>
        </p:txBody>
      </p:sp>
    </p:spTree>
    <p:extLst>
      <p:ext uri="{BB962C8B-B14F-4D97-AF65-F5344CB8AC3E}">
        <p14:creationId xmlns:p14="http://schemas.microsoft.com/office/powerpoint/2010/main" val="4130977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pGw_xgv_29U" TargetMode="External"/><Relationship Id="rId2" Type="http://schemas.openxmlformats.org/officeDocument/2006/relationships/hyperlink" Target="https://youtu.be/z_qQcvWiSn8" TargetMode="Externa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leren.kerknet.be/onderscheiden/index.html#/lessons/vR9ETLyMg3h4EXFtVwjbP6dePbxGge80" TargetMode="External"/><Relationship Id="rId3" Type="http://schemas.openxmlformats.org/officeDocument/2006/relationships/hyperlink" Target="https://leren.kerknet.be/onderscheiden/index.html#/lessons/M83JnHL4TldsnyVIsetDbH24FPtDsPtf" TargetMode="External"/><Relationship Id="rId7" Type="http://schemas.openxmlformats.org/officeDocument/2006/relationships/hyperlink" Target="https://leren.kerknet.be/onderscheiden/index.html#/lessons/Q4hdun6yAsGddUGqJPwXW4KE5fiVY15T" TargetMode="External"/><Relationship Id="rId2" Type="http://schemas.openxmlformats.org/officeDocument/2006/relationships/hyperlink" Target="https://leren.kerknet.be/onderscheiden/index.html#/lessons/pP2rqBXFccEZYJG8MqAd8VyRJEZ9u_wE" TargetMode="External"/><Relationship Id="rId1" Type="http://schemas.openxmlformats.org/officeDocument/2006/relationships/slideLayout" Target="../slideLayouts/slideLayout4.xml"/><Relationship Id="rId6" Type="http://schemas.openxmlformats.org/officeDocument/2006/relationships/hyperlink" Target="https://leren.kerknet.be/onderscheiden/index.html#/lessons/70ZwyLW4Ky14_kWZj6HfyfFVzds6GMfK" TargetMode="External"/><Relationship Id="rId5" Type="http://schemas.openxmlformats.org/officeDocument/2006/relationships/hyperlink" Target="https://leren.kerknet.be/onderscheiden/index.html#/lessons/v9OswoZBgaG3oNvZ419ieUgF-M5XvUm3" TargetMode="External"/><Relationship Id="rId10" Type="http://schemas.openxmlformats.org/officeDocument/2006/relationships/hyperlink" Target="https://leren.kerknet.be/onderscheiden/index.html#/lessons/xPQquQz5I4pUDQFtP6zilfh9_evsJlcm" TargetMode="External"/><Relationship Id="rId4" Type="http://schemas.openxmlformats.org/officeDocument/2006/relationships/hyperlink" Target="https://leren.kerknet.be/onderscheiden/index.html#/lessons/QebccSz3wd52L1oWJPpFS4AqlF-r-8jM" TargetMode="External"/><Relationship Id="rId9" Type="http://schemas.openxmlformats.org/officeDocument/2006/relationships/hyperlink" Target="https://leren.kerknet.be/onderscheiden/index.html#/lessons/DW_yhXXvh6VXiicqW0yd9oMyxgpttY8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www.abdijzevenkerken.be/links" TargetMode="External"/><Relationship Id="rId13" Type="http://schemas.openxmlformats.org/officeDocument/2006/relationships/image" Target="../media/image10.png"/><Relationship Id="rId3" Type="http://schemas.openxmlformats.org/officeDocument/2006/relationships/hyperlink" Target="http://www.ignatiaansbidden.org/" TargetMode="External"/><Relationship Id="rId7" Type="http://schemas.openxmlformats.org/officeDocument/2006/relationships/hyperlink" Target="http://www.bijbelcitaat.be/" TargetMode="External"/><Relationship Id="rId12" Type="http://schemas.openxmlformats.org/officeDocument/2006/relationships/hyperlink" Target="https://www.kuleuven.be/thomas/page/gelovig-leven/" TargetMode="External"/><Relationship Id="rId2" Type="http://schemas.openxmlformats.org/officeDocument/2006/relationships/hyperlink" Target="http://www.biddenonderweg.org/" TargetMode="External"/><Relationship Id="rId1" Type="http://schemas.openxmlformats.org/officeDocument/2006/relationships/slideLayout" Target="../slideLayouts/slideLayout9.xml"/><Relationship Id="rId6" Type="http://schemas.openxmlformats.org/officeDocument/2006/relationships/hyperlink" Target="http://www.verderkijken.org/" TargetMode="External"/><Relationship Id="rId11" Type="http://schemas.openxmlformats.org/officeDocument/2006/relationships/hyperlink" Target="http://www.kuleuven.be/thomas/page/" TargetMode="External"/><Relationship Id="rId5" Type="http://schemas.openxmlformats.org/officeDocument/2006/relationships/hyperlink" Target="http://www.startdestilte.be/" TargetMode="External"/><Relationship Id="rId15" Type="http://schemas.openxmlformats.org/officeDocument/2006/relationships/image" Target="../media/image11.jpeg"/><Relationship Id="rId10" Type="http://schemas.openxmlformats.org/officeDocument/2006/relationships/hyperlink" Target="http://www.groeien.info/" TargetMode="External"/><Relationship Id="rId4" Type="http://schemas.openxmlformats.org/officeDocument/2006/relationships/hyperlink" Target="http://www.beeldmeditaties.nl/" TargetMode="External"/><Relationship Id="rId9" Type="http://schemas.openxmlformats.org/officeDocument/2006/relationships/hyperlink" Target="http://www.kerknet.be/" TargetMode="External"/><Relationship Id="rId1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hyperlink" Target="https://youtu.be/3QSfYWTUx9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s-ES" dirty="0"/>
          </a:p>
        </p:txBody>
      </p:sp>
      <p:sp>
        <p:nvSpPr>
          <p:cNvPr id="3" name="Tijdelijke aanduiding voor inhoud 2"/>
          <p:cNvSpPr>
            <a:spLocks noGrp="1"/>
          </p:cNvSpPr>
          <p:nvPr>
            <p:ph idx="1"/>
          </p:nvPr>
        </p:nvSpPr>
        <p:spPr/>
        <p:txBody>
          <a:bodyPr>
            <a:normAutofit lnSpcReduction="10000"/>
          </a:bodyPr>
          <a:lstStyle/>
          <a:p>
            <a:pPr marL="0" indent="0">
              <a:buNone/>
            </a:pPr>
            <a:r>
              <a:rPr lang="fr-BE" sz="4000" dirty="0" err="1"/>
              <a:t>Leseenheid</a:t>
            </a:r>
            <a:r>
              <a:rPr lang="fr-BE" sz="4000" dirty="0"/>
              <a:t> V</a:t>
            </a:r>
            <a:br>
              <a:rPr lang="fr-BE" sz="4000" i="1" dirty="0"/>
            </a:br>
            <a:br>
              <a:rPr lang="fr-BE" sz="4000" i="1" dirty="0"/>
            </a:br>
            <a:r>
              <a:rPr lang="fr-BE" sz="4000" i="1" dirty="0"/>
              <a:t>HOE ZOU SPIRITUELE ZORG </a:t>
            </a:r>
            <a:br>
              <a:rPr lang="fr-BE" sz="4000" i="1" dirty="0"/>
            </a:br>
            <a:r>
              <a:rPr lang="fr-BE" sz="4000" i="1" dirty="0"/>
              <a:t>VOOR ELKAAR EN MET ELKAAR</a:t>
            </a:r>
            <a:br>
              <a:rPr lang="fr-BE" sz="4000" i="1" dirty="0"/>
            </a:br>
            <a:r>
              <a:rPr lang="fr-BE" sz="4000" i="1" dirty="0"/>
              <a:t>ER KUNNEN UITZIEN?  </a:t>
            </a:r>
          </a:p>
          <a:p>
            <a:pPr marL="0" indent="0">
              <a:buNone/>
            </a:pPr>
            <a:endParaRPr lang="fr-BE" sz="4000" i="1" dirty="0"/>
          </a:p>
          <a:p>
            <a:pPr marL="0" indent="0">
              <a:buNone/>
            </a:pPr>
            <a:br>
              <a:rPr lang="fr-BE" sz="4000" i="1" dirty="0"/>
            </a:br>
            <a:endParaRPr lang="es-ES" sz="4000" dirty="0"/>
          </a:p>
        </p:txBody>
      </p:sp>
    </p:spTree>
    <p:extLst>
      <p:ext uri="{BB962C8B-B14F-4D97-AF65-F5344CB8AC3E}">
        <p14:creationId xmlns:p14="http://schemas.microsoft.com/office/powerpoint/2010/main" val="274242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38200" y="365125"/>
            <a:ext cx="10515600" cy="911225"/>
          </a:xfrm>
        </p:spPr>
        <p:txBody>
          <a:bodyPr>
            <a:normAutofit/>
          </a:bodyPr>
          <a:lstStyle/>
          <a:p>
            <a:r>
              <a:rPr lang="fr-BE" altLang="nl-BE" dirty="0" err="1"/>
              <a:t>Overgang</a:t>
            </a:r>
            <a:r>
              <a:rPr lang="fr-BE" altLang="nl-BE" dirty="0"/>
              <a:t> van </a:t>
            </a:r>
            <a:r>
              <a:rPr lang="fr-BE" altLang="nl-BE" dirty="0" err="1"/>
              <a:t>fase</a:t>
            </a:r>
            <a:r>
              <a:rPr lang="fr-BE" altLang="nl-BE" dirty="0"/>
              <a:t> vier </a:t>
            </a:r>
            <a:r>
              <a:rPr lang="fr-BE" altLang="nl-BE" dirty="0" err="1"/>
              <a:t>naar</a:t>
            </a:r>
            <a:r>
              <a:rPr lang="fr-BE" altLang="nl-BE" dirty="0"/>
              <a:t> </a:t>
            </a:r>
            <a:r>
              <a:rPr lang="fr-BE" altLang="nl-BE" dirty="0" err="1"/>
              <a:t>fase</a:t>
            </a:r>
            <a:r>
              <a:rPr lang="fr-BE" altLang="nl-BE" dirty="0"/>
              <a:t> </a:t>
            </a:r>
            <a:r>
              <a:rPr lang="fr-BE" altLang="nl-BE" dirty="0" err="1"/>
              <a:t>vijf</a:t>
            </a:r>
            <a:r>
              <a:rPr lang="fr-BE" altLang="nl-BE" dirty="0"/>
              <a:t>	</a:t>
            </a:r>
            <a:endParaRPr lang="nl-NL" altLang="nl-BE" dirty="0"/>
          </a:p>
        </p:txBody>
      </p:sp>
      <p:sp>
        <p:nvSpPr>
          <p:cNvPr id="71683" name="Rectangle 3"/>
          <p:cNvSpPr>
            <a:spLocks noGrp="1" noChangeArrowheads="1"/>
          </p:cNvSpPr>
          <p:nvPr>
            <p:ph type="body" idx="1"/>
          </p:nvPr>
        </p:nvSpPr>
        <p:spPr>
          <a:xfrm>
            <a:off x="666750" y="1253331"/>
            <a:ext cx="10515600" cy="4351338"/>
          </a:xfrm>
        </p:spPr>
        <p:txBody>
          <a:bodyPr>
            <a:noAutofit/>
          </a:bodyPr>
          <a:lstStyle/>
          <a:p>
            <a:pPr>
              <a:lnSpc>
                <a:spcPct val="90000"/>
              </a:lnSpc>
            </a:pPr>
            <a:r>
              <a:rPr lang="fr-BE" altLang="nl-BE" dirty="0" err="1"/>
              <a:t>Ervaring</a:t>
            </a:r>
            <a:r>
              <a:rPr lang="fr-BE" altLang="nl-BE" dirty="0"/>
              <a:t> van </a:t>
            </a:r>
            <a:r>
              <a:rPr lang="fr-BE" altLang="nl-BE" dirty="0" err="1"/>
              <a:t>onrust</a:t>
            </a:r>
            <a:r>
              <a:rPr lang="fr-BE" altLang="nl-BE" dirty="0"/>
              <a:t> die niet langer kan </a:t>
            </a:r>
            <a:r>
              <a:rPr lang="fr-BE" altLang="nl-BE" dirty="0" err="1"/>
              <a:t>gestild</a:t>
            </a:r>
            <a:r>
              <a:rPr lang="fr-BE" altLang="nl-BE" dirty="0"/>
              <a:t> </a:t>
            </a:r>
            <a:r>
              <a:rPr lang="fr-BE" altLang="nl-BE" dirty="0" err="1"/>
              <a:t>worden</a:t>
            </a:r>
            <a:r>
              <a:rPr lang="fr-BE" altLang="nl-BE" dirty="0"/>
              <a:t> </a:t>
            </a:r>
            <a:r>
              <a:rPr lang="fr-BE" altLang="nl-BE" dirty="0" err="1"/>
              <a:t>door</a:t>
            </a:r>
            <a:r>
              <a:rPr lang="fr-BE" altLang="nl-BE" dirty="0"/>
              <a:t> </a:t>
            </a:r>
            <a:r>
              <a:rPr lang="fr-BE" altLang="nl-BE" dirty="0" err="1"/>
              <a:t>expliciete</a:t>
            </a:r>
            <a:r>
              <a:rPr lang="fr-BE" altLang="nl-BE" dirty="0"/>
              <a:t> </a:t>
            </a:r>
            <a:r>
              <a:rPr lang="fr-BE" altLang="nl-BE" dirty="0" err="1"/>
              <a:t>opvattingen</a:t>
            </a:r>
            <a:r>
              <a:rPr lang="fr-BE" altLang="nl-BE" dirty="0"/>
              <a:t> en </a:t>
            </a:r>
            <a:r>
              <a:rPr lang="fr-BE" altLang="nl-BE" dirty="0" err="1"/>
              <a:t>zelfbeeld</a:t>
            </a:r>
            <a:endParaRPr lang="fr-BE" altLang="nl-BE" dirty="0"/>
          </a:p>
          <a:p>
            <a:pPr>
              <a:lnSpc>
                <a:spcPct val="90000"/>
              </a:lnSpc>
            </a:pPr>
            <a:r>
              <a:rPr lang="fr-BE" altLang="nl-BE" dirty="0" err="1"/>
              <a:t>Anarchistisch</a:t>
            </a:r>
            <a:r>
              <a:rPr lang="fr-BE" altLang="nl-BE" dirty="0"/>
              <a:t> en </a:t>
            </a:r>
            <a:r>
              <a:rPr lang="fr-BE" altLang="nl-BE" dirty="0" err="1"/>
              <a:t>als</a:t>
            </a:r>
            <a:r>
              <a:rPr lang="fr-BE" altLang="nl-BE" dirty="0"/>
              <a:t> </a:t>
            </a:r>
            <a:r>
              <a:rPr lang="fr-BE" altLang="nl-BE" dirty="0" err="1"/>
              <a:t>verwarrend</a:t>
            </a:r>
            <a:r>
              <a:rPr lang="fr-BE" altLang="nl-BE" dirty="0"/>
              <a:t> </a:t>
            </a:r>
            <a:r>
              <a:rPr lang="fr-BE" altLang="nl-BE" dirty="0" err="1"/>
              <a:t>ervaren</a:t>
            </a:r>
            <a:r>
              <a:rPr lang="fr-BE" altLang="nl-BE" dirty="0"/>
              <a:t> van </a:t>
            </a:r>
            <a:r>
              <a:rPr lang="fr-BE" altLang="nl-BE" dirty="0" err="1"/>
              <a:t>innerlijke</a:t>
            </a:r>
            <a:r>
              <a:rPr lang="fr-BE" altLang="nl-BE" dirty="0"/>
              <a:t> </a:t>
            </a:r>
            <a:r>
              <a:rPr lang="fr-BE" altLang="nl-BE" dirty="0" err="1"/>
              <a:t>stemmen</a:t>
            </a:r>
            <a:endParaRPr lang="fr-BE" altLang="nl-BE" dirty="0"/>
          </a:p>
          <a:p>
            <a:pPr>
              <a:lnSpc>
                <a:spcPct val="90000"/>
              </a:lnSpc>
            </a:pPr>
            <a:r>
              <a:rPr lang="fr-BE" altLang="nl-BE" i="1" dirty="0"/>
              <a:t>Middle life </a:t>
            </a:r>
            <a:r>
              <a:rPr lang="fr-BE" altLang="nl-BE" i="1" dirty="0" err="1"/>
              <a:t>crisis</a:t>
            </a:r>
            <a:r>
              <a:rPr lang="fr-BE" altLang="nl-BE" dirty="0"/>
              <a:t> of </a:t>
            </a:r>
            <a:r>
              <a:rPr lang="fr-BE" altLang="nl-BE" dirty="0" err="1"/>
              <a:t>levenswending</a:t>
            </a:r>
            <a:r>
              <a:rPr lang="fr-BE" altLang="nl-BE" dirty="0"/>
              <a:t>: </a:t>
            </a:r>
            <a:r>
              <a:rPr lang="fr-BE" altLang="nl-BE" dirty="0" err="1"/>
              <a:t>confrontatie</a:t>
            </a:r>
            <a:r>
              <a:rPr lang="fr-BE" altLang="nl-BE" dirty="0"/>
              <a:t> van het </a:t>
            </a:r>
            <a:r>
              <a:rPr lang="fr-BE" altLang="nl-BE" dirty="0" err="1"/>
              <a:t>zelfverzekerde</a:t>
            </a:r>
            <a:r>
              <a:rPr lang="fr-BE" altLang="nl-BE" dirty="0"/>
              <a:t> </a:t>
            </a:r>
            <a:r>
              <a:rPr lang="fr-BE" altLang="nl-BE" dirty="0" err="1"/>
              <a:t>ik</a:t>
            </a:r>
            <a:r>
              <a:rPr lang="fr-BE" altLang="nl-BE" dirty="0"/>
              <a:t> met </a:t>
            </a:r>
            <a:r>
              <a:rPr lang="fr-BE" altLang="nl-BE" dirty="0" err="1"/>
              <a:t>eenzaamheid</a:t>
            </a:r>
            <a:r>
              <a:rPr lang="fr-BE" altLang="nl-BE" dirty="0"/>
              <a:t>, </a:t>
            </a:r>
            <a:r>
              <a:rPr lang="fr-BE" altLang="nl-BE" dirty="0" err="1"/>
              <a:t>eigen</a:t>
            </a:r>
            <a:r>
              <a:rPr lang="fr-BE" altLang="nl-BE" dirty="0"/>
              <a:t> </a:t>
            </a:r>
            <a:r>
              <a:rPr lang="fr-BE" altLang="nl-BE" dirty="0" err="1"/>
              <a:t>kwetsbaarheid</a:t>
            </a:r>
            <a:r>
              <a:rPr lang="fr-BE" altLang="nl-BE" dirty="0"/>
              <a:t>, </a:t>
            </a:r>
            <a:r>
              <a:rPr lang="fr-BE" altLang="nl-BE" dirty="0" err="1"/>
              <a:t>grenzen</a:t>
            </a:r>
            <a:r>
              <a:rPr lang="fr-BE" altLang="nl-BE" dirty="0"/>
              <a:t> </a:t>
            </a:r>
            <a:r>
              <a:rPr lang="fr-BE" altLang="nl-BE" dirty="0" err="1"/>
              <a:t>aan</a:t>
            </a:r>
            <a:r>
              <a:rPr lang="fr-BE" altLang="nl-BE" dirty="0"/>
              <a:t> </a:t>
            </a:r>
            <a:r>
              <a:rPr lang="fr-BE" altLang="nl-BE" dirty="0" err="1"/>
              <a:t>intimiteit</a:t>
            </a:r>
            <a:endParaRPr lang="fr-BE" altLang="nl-BE" dirty="0"/>
          </a:p>
          <a:p>
            <a:pPr>
              <a:lnSpc>
                <a:spcPct val="90000"/>
              </a:lnSpc>
            </a:pPr>
            <a:r>
              <a:rPr lang="fr-BE" altLang="nl-BE" dirty="0"/>
              <a:t>Besef van </a:t>
            </a:r>
            <a:r>
              <a:rPr lang="fr-BE" altLang="nl-BE" dirty="0" err="1"/>
              <a:t>steriliteit</a:t>
            </a:r>
            <a:r>
              <a:rPr lang="fr-BE" altLang="nl-BE" dirty="0"/>
              <a:t> van het </a:t>
            </a:r>
            <a:r>
              <a:rPr lang="fr-BE" altLang="nl-BE" dirty="0" err="1"/>
              <a:t>eigen</a:t>
            </a:r>
            <a:r>
              <a:rPr lang="fr-BE" altLang="nl-BE" dirty="0"/>
              <a:t> </a:t>
            </a:r>
            <a:r>
              <a:rPr lang="fr-BE" altLang="nl-BE" dirty="0" err="1"/>
              <a:t>zingevingssysteem</a:t>
            </a:r>
            <a:endParaRPr lang="fr-BE" altLang="nl-BE" dirty="0"/>
          </a:p>
          <a:p>
            <a:pPr>
              <a:lnSpc>
                <a:spcPct val="90000"/>
              </a:lnSpc>
            </a:pPr>
            <a:r>
              <a:rPr lang="fr-BE" altLang="nl-BE" dirty="0" err="1"/>
              <a:t>Deconstructie</a:t>
            </a:r>
            <a:r>
              <a:rPr lang="fr-BE" altLang="nl-BE" dirty="0"/>
              <a:t> van het </a:t>
            </a:r>
            <a:r>
              <a:rPr lang="fr-BE" altLang="nl-BE" dirty="0" err="1"/>
              <a:t>netjes</a:t>
            </a:r>
            <a:r>
              <a:rPr lang="fr-BE" altLang="nl-BE" dirty="0"/>
              <a:t> </a:t>
            </a:r>
            <a:r>
              <a:rPr lang="fr-BE" altLang="nl-BE" dirty="0" err="1"/>
              <a:t>opgebouwde</a:t>
            </a:r>
            <a:r>
              <a:rPr lang="fr-BE" altLang="nl-BE" dirty="0"/>
              <a:t> </a:t>
            </a:r>
            <a:r>
              <a:rPr lang="fr-BE" altLang="nl-BE" dirty="0" err="1"/>
              <a:t>zingevingssysteem</a:t>
            </a:r>
            <a:endParaRPr lang="fr-BE" altLang="nl-BE" dirty="0"/>
          </a:p>
          <a:p>
            <a:pPr>
              <a:lnSpc>
                <a:spcPct val="90000"/>
              </a:lnSpc>
            </a:pPr>
            <a:r>
              <a:rPr lang="fr-BE" altLang="nl-BE" dirty="0" err="1"/>
              <a:t>Erkenning</a:t>
            </a:r>
            <a:r>
              <a:rPr lang="fr-BE" altLang="nl-BE" dirty="0"/>
              <a:t> </a:t>
            </a:r>
            <a:r>
              <a:rPr lang="fr-BE" altLang="nl-BE" dirty="0" err="1"/>
              <a:t>dat</a:t>
            </a:r>
            <a:r>
              <a:rPr lang="fr-BE" altLang="nl-BE" dirty="0"/>
              <a:t> het </a:t>
            </a:r>
            <a:r>
              <a:rPr lang="fr-BE" altLang="nl-BE" dirty="0" err="1"/>
              <a:t>leven</a:t>
            </a:r>
            <a:r>
              <a:rPr lang="fr-BE" altLang="nl-BE" dirty="0"/>
              <a:t> </a:t>
            </a:r>
            <a:r>
              <a:rPr lang="fr-BE" altLang="nl-BE" dirty="0" err="1"/>
              <a:t>veel</a:t>
            </a:r>
            <a:r>
              <a:rPr lang="fr-BE" altLang="nl-BE" dirty="0"/>
              <a:t> complexer </a:t>
            </a:r>
            <a:r>
              <a:rPr lang="fr-BE" altLang="nl-BE" dirty="0" err="1"/>
              <a:t>is</a:t>
            </a:r>
            <a:r>
              <a:rPr lang="fr-BE" altLang="nl-BE" dirty="0"/>
              <a:t> dan de </a:t>
            </a:r>
            <a:r>
              <a:rPr lang="fr-BE" altLang="nl-BE" dirty="0" err="1"/>
              <a:t>logica</a:t>
            </a:r>
            <a:r>
              <a:rPr lang="fr-BE" altLang="nl-BE" dirty="0"/>
              <a:t> van het </a:t>
            </a:r>
            <a:r>
              <a:rPr lang="fr-BE" altLang="nl-BE" dirty="0" err="1"/>
              <a:t>vierde</a:t>
            </a:r>
            <a:r>
              <a:rPr lang="fr-BE" altLang="nl-BE" dirty="0"/>
              <a:t> stadium met </a:t>
            </a:r>
            <a:r>
              <a:rPr lang="fr-BE" altLang="nl-BE" dirty="0" err="1"/>
              <a:t>haar</a:t>
            </a:r>
            <a:r>
              <a:rPr lang="fr-BE" altLang="nl-BE" dirty="0"/>
              <a:t> </a:t>
            </a:r>
            <a:r>
              <a:rPr lang="fr-BE" altLang="nl-BE" dirty="0" err="1"/>
              <a:t>duidelijke</a:t>
            </a:r>
            <a:r>
              <a:rPr lang="fr-BE" altLang="nl-BE" dirty="0"/>
              <a:t> </a:t>
            </a:r>
            <a:r>
              <a:rPr lang="fr-BE" altLang="nl-BE" dirty="0" err="1"/>
              <a:t>distincties</a:t>
            </a:r>
            <a:r>
              <a:rPr lang="fr-BE" altLang="nl-BE" dirty="0"/>
              <a:t> en </a:t>
            </a:r>
            <a:r>
              <a:rPr lang="fr-BE" altLang="nl-BE" dirty="0" err="1"/>
              <a:t>abstracte</a:t>
            </a:r>
            <a:r>
              <a:rPr lang="fr-BE" altLang="nl-BE" dirty="0"/>
              <a:t> </a:t>
            </a:r>
            <a:r>
              <a:rPr lang="fr-BE" altLang="nl-BE" dirty="0" err="1"/>
              <a:t>concepten</a:t>
            </a:r>
            <a:r>
              <a:rPr lang="fr-BE" altLang="nl-BE" dirty="0"/>
              <a:t> </a:t>
            </a:r>
            <a:r>
              <a:rPr lang="fr-BE" altLang="nl-BE" dirty="0" err="1"/>
              <a:t>als</a:t>
            </a:r>
            <a:r>
              <a:rPr lang="fr-BE" altLang="nl-BE" dirty="0"/>
              <a:t> </a:t>
            </a:r>
            <a:r>
              <a:rPr lang="fr-BE" altLang="nl-BE" dirty="0" err="1"/>
              <a:t>aanzet</a:t>
            </a:r>
            <a:r>
              <a:rPr lang="fr-BE" altLang="nl-BE" dirty="0"/>
              <a:t> </a:t>
            </a:r>
            <a:r>
              <a:rPr lang="fr-BE" altLang="nl-BE" dirty="0" err="1"/>
              <a:t>tot</a:t>
            </a:r>
            <a:r>
              <a:rPr lang="fr-BE" altLang="nl-BE" dirty="0"/>
              <a:t> </a:t>
            </a:r>
            <a:r>
              <a:rPr lang="fr-BE" altLang="nl-BE" dirty="0" err="1"/>
              <a:t>meer</a:t>
            </a:r>
            <a:r>
              <a:rPr lang="fr-BE" altLang="nl-BE" dirty="0"/>
              <a:t> </a:t>
            </a:r>
            <a:r>
              <a:rPr lang="fr-BE" altLang="nl-BE" dirty="0" err="1"/>
              <a:t>dialectische</a:t>
            </a:r>
            <a:r>
              <a:rPr lang="fr-BE" altLang="nl-BE" dirty="0"/>
              <a:t> en </a:t>
            </a:r>
            <a:r>
              <a:rPr lang="fr-BE" altLang="nl-BE" dirty="0" err="1"/>
              <a:t>multidimensionele</a:t>
            </a:r>
            <a:r>
              <a:rPr lang="fr-BE" altLang="nl-BE" dirty="0"/>
              <a:t> </a:t>
            </a:r>
            <a:r>
              <a:rPr lang="fr-BE" altLang="nl-BE" dirty="0" err="1"/>
              <a:t>benadering</a:t>
            </a:r>
            <a:r>
              <a:rPr lang="fr-BE" altLang="nl-BE" dirty="0"/>
              <a:t> van de </a:t>
            </a:r>
            <a:r>
              <a:rPr lang="fr-BE" altLang="nl-BE" dirty="0" err="1"/>
              <a:t>levenswaarheid</a:t>
            </a:r>
            <a:endParaRPr lang="nl-NL" altLang="nl-BE" dirty="0"/>
          </a:p>
        </p:txBody>
      </p:sp>
    </p:spTree>
    <p:extLst>
      <p:ext uri="{BB962C8B-B14F-4D97-AF65-F5344CB8AC3E}">
        <p14:creationId xmlns:p14="http://schemas.microsoft.com/office/powerpoint/2010/main" val="221933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23950" y="0"/>
            <a:ext cx="9086850" cy="1143000"/>
          </a:xfrm>
        </p:spPr>
        <p:txBody>
          <a:bodyPr>
            <a:normAutofit fontScale="90000"/>
          </a:bodyPr>
          <a:lstStyle/>
          <a:p>
            <a:r>
              <a:rPr lang="fr-BE" altLang="nl-BE" dirty="0" err="1"/>
              <a:t>fase</a:t>
            </a:r>
            <a:r>
              <a:rPr lang="fr-BE" altLang="nl-BE" dirty="0"/>
              <a:t> 5: </a:t>
            </a:r>
            <a:r>
              <a:rPr lang="fr-BE" altLang="nl-BE" dirty="0" err="1"/>
              <a:t>Geïntegreerd</a:t>
            </a:r>
            <a:r>
              <a:rPr lang="fr-BE" altLang="nl-BE" dirty="0"/>
              <a:t> of </a:t>
            </a:r>
            <a:r>
              <a:rPr lang="fr-BE" altLang="nl-BE" dirty="0" err="1"/>
              <a:t>verbindend</a:t>
            </a:r>
            <a:r>
              <a:rPr lang="fr-BE" altLang="nl-BE" dirty="0"/>
              <a:t> </a:t>
            </a:r>
            <a:r>
              <a:rPr lang="fr-BE" altLang="nl-BE" dirty="0" err="1"/>
              <a:t>geloof</a:t>
            </a:r>
            <a:endParaRPr lang="nl-NL" altLang="nl-BE" i="1" dirty="0"/>
          </a:p>
        </p:txBody>
      </p:sp>
      <p:sp>
        <p:nvSpPr>
          <p:cNvPr id="72707" name="Rectangle 3"/>
          <p:cNvSpPr>
            <a:spLocks noGrp="1" noChangeArrowheads="1"/>
          </p:cNvSpPr>
          <p:nvPr>
            <p:ph type="body" idx="1"/>
          </p:nvPr>
        </p:nvSpPr>
        <p:spPr>
          <a:xfrm>
            <a:off x="1123950" y="1143000"/>
            <a:ext cx="9086850" cy="4495800"/>
          </a:xfrm>
        </p:spPr>
        <p:txBody>
          <a:bodyPr>
            <a:noAutofit/>
          </a:bodyPr>
          <a:lstStyle/>
          <a:p>
            <a:pPr marL="609600" indent="-609600">
              <a:buNone/>
            </a:pPr>
            <a:r>
              <a:rPr lang="fr-BE" altLang="nl-BE" dirty="0"/>
              <a:t>2° </a:t>
            </a:r>
            <a:r>
              <a:rPr lang="fr-BE" altLang="nl-BE" dirty="0" err="1"/>
              <a:t>levenshelft</a:t>
            </a:r>
            <a:r>
              <a:rPr lang="fr-BE" altLang="nl-BE" dirty="0"/>
              <a:t>: </a:t>
            </a:r>
            <a:r>
              <a:rPr lang="fr-BE" altLang="nl-BE" dirty="0" err="1"/>
              <a:t>zingeving</a:t>
            </a:r>
            <a:r>
              <a:rPr lang="fr-BE" altLang="nl-BE" dirty="0"/>
              <a:t> </a:t>
            </a:r>
            <a:r>
              <a:rPr lang="fr-BE" altLang="nl-BE" dirty="0" err="1"/>
              <a:t>waarin</a:t>
            </a:r>
            <a:r>
              <a:rPr lang="fr-BE" altLang="nl-BE" dirty="0"/>
              <a:t> </a:t>
            </a:r>
            <a:r>
              <a:rPr lang="fr-BE" altLang="nl-BE" dirty="0" err="1"/>
              <a:t>integratie</a:t>
            </a:r>
            <a:r>
              <a:rPr lang="fr-BE" altLang="nl-BE" dirty="0"/>
              <a:t> </a:t>
            </a:r>
            <a:r>
              <a:rPr lang="fr-BE" altLang="nl-BE" dirty="0" err="1"/>
              <a:t>centraal</a:t>
            </a:r>
            <a:r>
              <a:rPr lang="fr-BE" altLang="nl-BE" dirty="0"/>
              <a:t> </a:t>
            </a:r>
            <a:r>
              <a:rPr lang="fr-BE" altLang="nl-BE" dirty="0" err="1"/>
              <a:t>staat</a:t>
            </a:r>
            <a:endParaRPr lang="fr-BE" altLang="nl-BE" dirty="0"/>
          </a:p>
          <a:p>
            <a:pPr marL="609600" indent="-609600"/>
            <a:r>
              <a:rPr lang="fr-BE" altLang="nl-BE" i="1" dirty="0" err="1"/>
              <a:t>Coincidentia</a:t>
            </a:r>
            <a:r>
              <a:rPr lang="fr-BE" altLang="nl-BE" i="1" dirty="0"/>
              <a:t> </a:t>
            </a:r>
            <a:r>
              <a:rPr lang="fr-BE" altLang="nl-BE" i="1" dirty="0" err="1"/>
              <a:t>oppositorum</a:t>
            </a:r>
            <a:r>
              <a:rPr lang="fr-BE" altLang="nl-BE" dirty="0"/>
              <a:t> (</a:t>
            </a:r>
            <a:r>
              <a:rPr lang="fr-BE" altLang="nl-BE" dirty="0" err="1"/>
              <a:t>Nicolaas</a:t>
            </a:r>
            <a:r>
              <a:rPr lang="fr-BE" altLang="nl-BE" dirty="0"/>
              <a:t> van </a:t>
            </a:r>
            <a:r>
              <a:rPr lang="fr-BE" altLang="nl-BE" dirty="0" err="1"/>
              <a:t>Cusa</a:t>
            </a:r>
            <a:r>
              <a:rPr lang="fr-BE" altLang="nl-BE" dirty="0"/>
              <a:t>): </a:t>
            </a:r>
            <a:r>
              <a:rPr lang="fr-BE" altLang="nl-BE" dirty="0" err="1"/>
              <a:t>hereniging</a:t>
            </a:r>
            <a:r>
              <a:rPr lang="fr-BE" altLang="nl-BE" dirty="0"/>
              <a:t> van </a:t>
            </a:r>
            <a:r>
              <a:rPr lang="fr-BE" altLang="nl-BE" dirty="0" err="1"/>
              <a:t>wat</a:t>
            </a:r>
            <a:r>
              <a:rPr lang="fr-BE" altLang="nl-BE" dirty="0"/>
              <a:t> </a:t>
            </a:r>
            <a:r>
              <a:rPr lang="fr-BE" altLang="nl-BE" dirty="0" err="1"/>
              <a:t>voordien</a:t>
            </a:r>
            <a:r>
              <a:rPr lang="fr-BE" altLang="nl-BE" dirty="0"/>
              <a:t> </a:t>
            </a:r>
            <a:r>
              <a:rPr lang="fr-BE" altLang="nl-BE" dirty="0" err="1"/>
              <a:t>gescheiden</a:t>
            </a:r>
            <a:r>
              <a:rPr lang="fr-BE" altLang="nl-BE" dirty="0"/>
              <a:t> </a:t>
            </a:r>
            <a:r>
              <a:rPr lang="fr-BE" altLang="nl-BE" dirty="0" err="1"/>
              <a:t>was</a:t>
            </a:r>
            <a:endParaRPr lang="fr-BE" altLang="nl-BE" dirty="0"/>
          </a:p>
          <a:p>
            <a:pPr marL="609600" indent="-609600"/>
            <a:r>
              <a:rPr lang="fr-BE" altLang="nl-BE" dirty="0" err="1"/>
              <a:t>Stap</a:t>
            </a:r>
            <a:r>
              <a:rPr lang="fr-BE" altLang="nl-BE" dirty="0"/>
              <a:t> </a:t>
            </a:r>
            <a:r>
              <a:rPr lang="fr-BE" altLang="nl-BE" dirty="0" err="1"/>
              <a:t>voor</a:t>
            </a:r>
            <a:r>
              <a:rPr lang="fr-BE" altLang="nl-BE" dirty="0"/>
              <a:t> </a:t>
            </a:r>
            <a:r>
              <a:rPr lang="fr-BE" altLang="nl-BE" dirty="0" err="1"/>
              <a:t>stap</a:t>
            </a:r>
            <a:r>
              <a:rPr lang="fr-BE" altLang="nl-BE" dirty="0"/>
              <a:t> </a:t>
            </a:r>
            <a:r>
              <a:rPr lang="fr-BE" altLang="nl-BE" dirty="0" err="1"/>
              <a:t>loslaten</a:t>
            </a:r>
            <a:r>
              <a:rPr lang="fr-BE" altLang="nl-BE" dirty="0"/>
              <a:t> van de </a:t>
            </a:r>
            <a:r>
              <a:rPr lang="fr-BE" altLang="nl-BE" dirty="0" err="1"/>
              <a:t>opgebouwde</a:t>
            </a:r>
            <a:r>
              <a:rPr lang="fr-BE" altLang="nl-BE" dirty="0"/>
              <a:t> </a:t>
            </a:r>
            <a:r>
              <a:rPr lang="fr-BE" altLang="nl-BE" dirty="0" err="1"/>
              <a:t>duidelijkheid</a:t>
            </a:r>
            <a:endParaRPr lang="fr-BE" altLang="nl-BE" dirty="0"/>
          </a:p>
          <a:p>
            <a:pPr marL="609600" indent="-609600"/>
            <a:r>
              <a:rPr lang="fr-BE" altLang="nl-BE" dirty="0" err="1"/>
              <a:t>Epistemologische</a:t>
            </a:r>
            <a:r>
              <a:rPr lang="fr-BE" altLang="nl-BE" dirty="0"/>
              <a:t> </a:t>
            </a:r>
            <a:r>
              <a:rPr lang="fr-BE" altLang="nl-BE" dirty="0" err="1"/>
              <a:t>nederigheid</a:t>
            </a:r>
            <a:r>
              <a:rPr lang="fr-BE" altLang="nl-BE" dirty="0"/>
              <a:t>: men </a:t>
            </a:r>
            <a:r>
              <a:rPr lang="fr-BE" altLang="nl-BE" dirty="0" err="1"/>
              <a:t>weet</a:t>
            </a:r>
            <a:r>
              <a:rPr lang="fr-BE" altLang="nl-BE" dirty="0"/>
              <a:t> om de </a:t>
            </a:r>
            <a:r>
              <a:rPr lang="fr-BE" altLang="nl-BE" dirty="0" err="1"/>
              <a:t>grenzen</a:t>
            </a:r>
            <a:r>
              <a:rPr lang="fr-BE" altLang="nl-BE" dirty="0"/>
              <a:t> van </a:t>
            </a:r>
            <a:r>
              <a:rPr lang="fr-BE" altLang="nl-BE" dirty="0" err="1"/>
              <a:t>menselijke</a:t>
            </a:r>
            <a:r>
              <a:rPr lang="fr-BE" altLang="nl-BE" dirty="0"/>
              <a:t> </a:t>
            </a:r>
            <a:r>
              <a:rPr lang="fr-BE" altLang="nl-BE" dirty="0" err="1"/>
              <a:t>kennis</a:t>
            </a:r>
            <a:endParaRPr lang="fr-BE" altLang="nl-BE" dirty="0"/>
          </a:p>
          <a:p>
            <a:pPr marL="609600" indent="-609600"/>
            <a:r>
              <a:rPr lang="fr-BE" altLang="nl-BE" dirty="0" err="1"/>
              <a:t>Kritische</a:t>
            </a:r>
            <a:r>
              <a:rPr lang="fr-BE" altLang="nl-BE" dirty="0"/>
              <a:t> </a:t>
            </a:r>
            <a:r>
              <a:rPr lang="fr-BE" altLang="nl-BE" dirty="0" err="1"/>
              <a:t>erkenning</a:t>
            </a:r>
            <a:r>
              <a:rPr lang="fr-BE" altLang="nl-BE" dirty="0"/>
              <a:t> van het </a:t>
            </a:r>
            <a:r>
              <a:rPr lang="fr-BE" altLang="nl-BE" dirty="0" err="1"/>
              <a:t>sociaal</a:t>
            </a:r>
            <a:r>
              <a:rPr lang="fr-BE" altLang="nl-BE" dirty="0"/>
              <a:t> </a:t>
            </a:r>
            <a:r>
              <a:rPr lang="fr-BE" altLang="nl-BE" dirty="0" err="1"/>
              <a:t>onbewuste</a:t>
            </a:r>
            <a:r>
              <a:rPr lang="fr-BE" altLang="nl-BE" dirty="0"/>
              <a:t> (</a:t>
            </a:r>
            <a:r>
              <a:rPr lang="fr-BE" altLang="nl-BE" dirty="0" err="1"/>
              <a:t>diepgewortelde</a:t>
            </a:r>
            <a:r>
              <a:rPr lang="fr-BE" altLang="nl-BE" dirty="0"/>
              <a:t>, </a:t>
            </a:r>
            <a:r>
              <a:rPr lang="fr-BE" altLang="nl-BE" dirty="0" err="1"/>
              <a:t>onbewuste</a:t>
            </a:r>
            <a:r>
              <a:rPr lang="fr-BE" altLang="nl-BE" dirty="0"/>
              <a:t> </a:t>
            </a:r>
            <a:r>
              <a:rPr lang="fr-BE" altLang="nl-BE" dirty="0" err="1"/>
              <a:t>mythen</a:t>
            </a:r>
            <a:r>
              <a:rPr lang="fr-BE" altLang="nl-BE" dirty="0"/>
              <a:t>, </a:t>
            </a:r>
            <a:r>
              <a:rPr lang="fr-BE" altLang="nl-BE" dirty="0" err="1"/>
              <a:t>ideaalbeelden</a:t>
            </a:r>
            <a:r>
              <a:rPr lang="fr-BE" altLang="nl-BE" dirty="0"/>
              <a:t>, </a:t>
            </a:r>
            <a:r>
              <a:rPr lang="fr-BE" altLang="nl-BE" dirty="0" err="1"/>
              <a:t>vooroordelen</a:t>
            </a:r>
            <a:r>
              <a:rPr lang="fr-BE" altLang="nl-BE" dirty="0"/>
              <a:t> </a:t>
            </a:r>
            <a:r>
              <a:rPr lang="fr-BE" altLang="nl-BE" dirty="0" err="1"/>
              <a:t>binnen</a:t>
            </a:r>
            <a:r>
              <a:rPr lang="fr-BE" altLang="nl-BE" dirty="0"/>
              <a:t> het </a:t>
            </a:r>
            <a:r>
              <a:rPr lang="fr-BE" altLang="nl-BE" dirty="0" err="1"/>
              <a:t>eigen</a:t>
            </a:r>
            <a:r>
              <a:rPr lang="fr-BE" altLang="nl-BE" dirty="0"/>
              <a:t> </a:t>
            </a:r>
            <a:r>
              <a:rPr lang="fr-BE" altLang="nl-BE" dirty="0" err="1"/>
              <a:t>zelfsysteem</a:t>
            </a:r>
            <a:r>
              <a:rPr lang="fr-BE" altLang="nl-BE" dirty="0"/>
              <a:t> die </a:t>
            </a:r>
            <a:r>
              <a:rPr lang="fr-BE" altLang="nl-BE" dirty="0" err="1"/>
              <a:t>teruggaan</a:t>
            </a:r>
            <a:r>
              <a:rPr lang="fr-BE" altLang="nl-BE" dirty="0"/>
              <a:t> op de </a:t>
            </a:r>
            <a:r>
              <a:rPr lang="fr-BE" altLang="nl-BE" dirty="0" err="1"/>
              <a:t>eigen</a:t>
            </a:r>
            <a:r>
              <a:rPr lang="fr-BE" altLang="nl-BE" dirty="0"/>
              <a:t> </a:t>
            </a:r>
            <a:r>
              <a:rPr lang="fr-BE" altLang="nl-BE" dirty="0" err="1"/>
              <a:t>opvoeding</a:t>
            </a:r>
            <a:r>
              <a:rPr lang="fr-BE" altLang="nl-BE" dirty="0"/>
              <a:t>, </a:t>
            </a:r>
            <a:r>
              <a:rPr lang="fr-BE" altLang="nl-BE" dirty="0" err="1"/>
              <a:t>klasse</a:t>
            </a:r>
            <a:r>
              <a:rPr lang="fr-BE" altLang="nl-BE" dirty="0"/>
              <a:t>, </a:t>
            </a:r>
            <a:r>
              <a:rPr lang="fr-BE" altLang="nl-BE" dirty="0" err="1"/>
              <a:t>traditie</a:t>
            </a:r>
            <a:r>
              <a:rPr lang="fr-BE" altLang="nl-BE" dirty="0"/>
              <a:t>, </a:t>
            </a:r>
            <a:r>
              <a:rPr lang="fr-BE" altLang="nl-BE" dirty="0" err="1"/>
              <a:t>etnie</a:t>
            </a:r>
            <a:r>
              <a:rPr lang="fr-BE" altLang="nl-BE" dirty="0"/>
              <a:t>, etc.)</a:t>
            </a:r>
          </a:p>
          <a:p>
            <a:pPr marL="609600" indent="-609600"/>
            <a:r>
              <a:rPr lang="fr-BE" altLang="nl-BE" dirty="0" err="1"/>
              <a:t>Ontwikkeling</a:t>
            </a:r>
            <a:r>
              <a:rPr lang="fr-BE" altLang="nl-BE" dirty="0"/>
              <a:t> van </a:t>
            </a:r>
            <a:r>
              <a:rPr lang="fr-BE" altLang="nl-BE" dirty="0" err="1"/>
              <a:t>een</a:t>
            </a:r>
            <a:r>
              <a:rPr lang="fr-BE" altLang="nl-BE" dirty="0"/>
              <a:t> </a:t>
            </a:r>
            <a:r>
              <a:rPr lang="fr-BE" altLang="nl-BE" dirty="0" err="1"/>
              <a:t>inter-individueel</a:t>
            </a:r>
            <a:r>
              <a:rPr lang="fr-BE" altLang="nl-BE" dirty="0"/>
              <a:t> </a:t>
            </a:r>
            <a:r>
              <a:rPr lang="fr-BE" altLang="nl-BE" dirty="0" err="1"/>
              <a:t>zelf</a:t>
            </a:r>
            <a:r>
              <a:rPr lang="fr-BE" altLang="nl-BE" dirty="0"/>
              <a:t> (</a:t>
            </a:r>
            <a:r>
              <a:rPr lang="fr-BE" altLang="nl-BE" dirty="0" err="1"/>
              <a:t>tussen</a:t>
            </a:r>
            <a:r>
              <a:rPr lang="fr-BE" altLang="nl-BE" dirty="0"/>
              <a:t> </a:t>
            </a:r>
            <a:r>
              <a:rPr lang="fr-BE" altLang="nl-BE" dirty="0" err="1"/>
              <a:t>individuatie</a:t>
            </a:r>
            <a:r>
              <a:rPr lang="fr-BE" altLang="nl-BE" dirty="0"/>
              <a:t> en </a:t>
            </a:r>
            <a:r>
              <a:rPr lang="fr-BE" altLang="nl-BE" dirty="0" err="1"/>
              <a:t>solidariteit</a:t>
            </a:r>
            <a:r>
              <a:rPr lang="fr-BE" altLang="nl-BE" dirty="0"/>
              <a:t> met ‘de </a:t>
            </a:r>
            <a:r>
              <a:rPr lang="fr-BE" altLang="nl-BE" dirty="0" err="1"/>
              <a:t>vreemdeling</a:t>
            </a:r>
            <a:r>
              <a:rPr lang="fr-BE" altLang="nl-BE" dirty="0"/>
              <a:t>’)</a:t>
            </a:r>
            <a:endParaRPr lang="nl-NL" altLang="nl-BE" i="1" dirty="0"/>
          </a:p>
        </p:txBody>
      </p:sp>
    </p:spTree>
    <p:extLst>
      <p:ext uri="{BB962C8B-B14F-4D97-AF65-F5344CB8AC3E}">
        <p14:creationId xmlns:p14="http://schemas.microsoft.com/office/powerpoint/2010/main" val="239341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09800" y="0"/>
            <a:ext cx="7772400" cy="1143000"/>
          </a:xfrm>
        </p:spPr>
        <p:txBody>
          <a:bodyPr/>
          <a:lstStyle/>
          <a:p>
            <a:endParaRPr lang="nl-NL" altLang="nl-BE" dirty="0"/>
          </a:p>
        </p:txBody>
      </p:sp>
      <p:sp>
        <p:nvSpPr>
          <p:cNvPr id="73731" name="Rectangle 3"/>
          <p:cNvSpPr>
            <a:spLocks noGrp="1" noChangeArrowheads="1"/>
          </p:cNvSpPr>
          <p:nvPr>
            <p:ph type="body" idx="1"/>
          </p:nvPr>
        </p:nvSpPr>
        <p:spPr>
          <a:xfrm>
            <a:off x="721643" y="304800"/>
            <a:ext cx="10748714" cy="4114800"/>
          </a:xfrm>
        </p:spPr>
        <p:txBody>
          <a:bodyPr>
            <a:noAutofit/>
          </a:bodyPr>
          <a:lstStyle/>
          <a:p>
            <a:r>
              <a:rPr lang="fr-BE" altLang="nl-BE" sz="2700" dirty="0" err="1"/>
              <a:t>Voldoende</a:t>
            </a:r>
            <a:r>
              <a:rPr lang="fr-BE" altLang="nl-BE" sz="2700" dirty="0"/>
              <a:t> </a:t>
            </a:r>
            <a:r>
              <a:rPr lang="fr-BE" altLang="nl-BE" sz="2700" dirty="0" err="1"/>
              <a:t>eigenwaarde</a:t>
            </a:r>
            <a:r>
              <a:rPr lang="fr-BE" altLang="nl-BE" sz="2700" dirty="0"/>
              <a:t> </a:t>
            </a:r>
            <a:r>
              <a:rPr lang="fr-BE" altLang="nl-BE" sz="2700" dirty="0" err="1"/>
              <a:t>opgebouwd</a:t>
            </a:r>
            <a:r>
              <a:rPr lang="fr-BE" altLang="nl-BE" sz="2700" dirty="0"/>
              <a:t> om </a:t>
            </a:r>
            <a:r>
              <a:rPr lang="fr-BE" altLang="nl-BE" sz="2700" dirty="0" err="1"/>
              <a:t>eigen</a:t>
            </a:r>
            <a:r>
              <a:rPr lang="fr-BE" altLang="nl-BE" sz="2700" dirty="0"/>
              <a:t> </a:t>
            </a:r>
            <a:r>
              <a:rPr lang="fr-BE" altLang="nl-BE" sz="2700" dirty="0" err="1"/>
              <a:t>opvattingen</a:t>
            </a:r>
            <a:r>
              <a:rPr lang="fr-BE" altLang="nl-BE" sz="2700" dirty="0"/>
              <a:t> te </a:t>
            </a:r>
            <a:r>
              <a:rPr lang="fr-BE" altLang="nl-BE" sz="2700" dirty="0" err="1"/>
              <a:t>kunnen</a:t>
            </a:r>
            <a:r>
              <a:rPr lang="fr-BE" altLang="nl-BE" sz="2700" dirty="0"/>
              <a:t> </a:t>
            </a:r>
            <a:r>
              <a:rPr lang="fr-BE" altLang="nl-BE" sz="2700" dirty="0" err="1"/>
              <a:t>relativeren</a:t>
            </a:r>
            <a:endParaRPr lang="fr-BE" altLang="nl-BE" sz="2700" dirty="0"/>
          </a:p>
          <a:p>
            <a:pPr>
              <a:lnSpc>
                <a:spcPct val="90000"/>
              </a:lnSpc>
            </a:pPr>
            <a:r>
              <a:rPr lang="fr-BE" altLang="nl-BE" sz="2700" dirty="0" err="1"/>
              <a:t>Meer</a:t>
            </a:r>
            <a:r>
              <a:rPr lang="fr-BE" altLang="nl-BE" sz="2700" dirty="0"/>
              <a:t> </a:t>
            </a:r>
            <a:r>
              <a:rPr lang="fr-BE" altLang="nl-BE" sz="2700" dirty="0" err="1"/>
              <a:t>ruimte</a:t>
            </a:r>
            <a:r>
              <a:rPr lang="fr-BE" altLang="nl-BE" sz="2700" dirty="0"/>
              <a:t> </a:t>
            </a:r>
            <a:r>
              <a:rPr lang="fr-BE" altLang="nl-BE" sz="2700" dirty="0" err="1"/>
              <a:t>voor</a:t>
            </a:r>
            <a:r>
              <a:rPr lang="fr-BE" altLang="nl-BE" sz="2700" dirty="0"/>
              <a:t> </a:t>
            </a:r>
            <a:r>
              <a:rPr lang="fr-BE" altLang="nl-BE" sz="2700" dirty="0" err="1"/>
              <a:t>perspectieven</a:t>
            </a:r>
            <a:r>
              <a:rPr lang="fr-BE" altLang="nl-BE" sz="2700" dirty="0"/>
              <a:t> van </a:t>
            </a:r>
            <a:r>
              <a:rPr lang="fr-BE" altLang="nl-BE" sz="2700" dirty="0" err="1"/>
              <a:t>anderen</a:t>
            </a:r>
            <a:r>
              <a:rPr lang="fr-BE" altLang="nl-BE" sz="2700" dirty="0"/>
              <a:t> en </a:t>
            </a:r>
            <a:r>
              <a:rPr lang="fr-BE" altLang="nl-BE" sz="2700" dirty="0" err="1"/>
              <a:t>andere</a:t>
            </a:r>
            <a:r>
              <a:rPr lang="fr-BE" altLang="nl-BE" sz="2700" dirty="0"/>
              <a:t> </a:t>
            </a:r>
            <a:r>
              <a:rPr lang="fr-BE" altLang="nl-BE" sz="2700" dirty="0" err="1"/>
              <a:t>geloofsopvattingen</a:t>
            </a:r>
            <a:endParaRPr lang="fr-BE" altLang="nl-BE" sz="2700" dirty="0"/>
          </a:p>
          <a:p>
            <a:pPr>
              <a:lnSpc>
                <a:spcPct val="90000"/>
              </a:lnSpc>
            </a:pPr>
            <a:r>
              <a:rPr lang="fr-BE" altLang="nl-BE" sz="2700" dirty="0" err="1"/>
              <a:t>Dialoog</a:t>
            </a:r>
            <a:r>
              <a:rPr lang="fr-BE" altLang="nl-BE" sz="2700" dirty="0"/>
              <a:t>, </a:t>
            </a:r>
            <a:r>
              <a:rPr lang="fr-BE" altLang="nl-BE" sz="2700" dirty="0" err="1"/>
              <a:t>reflectie</a:t>
            </a:r>
            <a:endParaRPr lang="fr-BE" altLang="nl-BE" sz="2700" dirty="0"/>
          </a:p>
          <a:p>
            <a:pPr>
              <a:lnSpc>
                <a:spcPct val="90000"/>
              </a:lnSpc>
            </a:pPr>
            <a:r>
              <a:rPr lang="fr-BE" altLang="nl-BE" sz="2700" dirty="0" err="1"/>
              <a:t>Bewustzijn</a:t>
            </a:r>
            <a:r>
              <a:rPr lang="fr-BE" altLang="nl-BE" sz="2700" dirty="0"/>
              <a:t> van de </a:t>
            </a:r>
            <a:r>
              <a:rPr lang="fr-BE" altLang="nl-BE" sz="2700" dirty="0" err="1"/>
              <a:t>beperktheid</a:t>
            </a:r>
            <a:r>
              <a:rPr lang="fr-BE" altLang="nl-BE" sz="2700" dirty="0"/>
              <a:t> van </a:t>
            </a:r>
            <a:r>
              <a:rPr lang="fr-BE" altLang="nl-BE" sz="2700" dirty="0" err="1"/>
              <a:t>elke</a:t>
            </a:r>
            <a:r>
              <a:rPr lang="fr-BE" altLang="nl-BE" sz="2700" dirty="0"/>
              <a:t> </a:t>
            </a:r>
            <a:r>
              <a:rPr lang="fr-BE" altLang="nl-BE" sz="2700" dirty="0" err="1"/>
              <a:t>werkelijkheidsvisie</a:t>
            </a:r>
            <a:endParaRPr lang="fr-BE" altLang="nl-BE" sz="2700" dirty="0"/>
          </a:p>
          <a:p>
            <a:pPr>
              <a:lnSpc>
                <a:spcPct val="90000"/>
              </a:lnSpc>
            </a:pPr>
            <a:r>
              <a:rPr lang="fr-BE" altLang="nl-BE" sz="2700" dirty="0" err="1"/>
              <a:t>Nieuwe</a:t>
            </a:r>
            <a:r>
              <a:rPr lang="fr-BE" altLang="nl-BE" sz="2700" dirty="0"/>
              <a:t> </a:t>
            </a:r>
            <a:r>
              <a:rPr lang="fr-BE" altLang="nl-BE" sz="2700" dirty="0" err="1"/>
              <a:t>openheid</a:t>
            </a:r>
            <a:r>
              <a:rPr lang="fr-BE" altLang="nl-BE" sz="2700" dirty="0"/>
              <a:t> </a:t>
            </a:r>
            <a:r>
              <a:rPr lang="fr-BE" altLang="nl-BE" sz="2700" dirty="0" err="1"/>
              <a:t>voor</a:t>
            </a:r>
            <a:r>
              <a:rPr lang="fr-BE" altLang="nl-BE" sz="2700" dirty="0"/>
              <a:t> </a:t>
            </a:r>
            <a:r>
              <a:rPr lang="fr-BE" altLang="nl-BE" sz="2700" dirty="0" err="1"/>
              <a:t>mysterie</a:t>
            </a:r>
            <a:r>
              <a:rPr lang="fr-BE" altLang="nl-BE" sz="2700" dirty="0"/>
              <a:t> van het </a:t>
            </a:r>
            <a:r>
              <a:rPr lang="fr-BE" altLang="nl-BE" sz="2700" dirty="0" err="1"/>
              <a:t>bestaan</a:t>
            </a:r>
            <a:endParaRPr lang="fr-BE" altLang="nl-BE" sz="2700" dirty="0"/>
          </a:p>
          <a:p>
            <a:pPr>
              <a:lnSpc>
                <a:spcPct val="90000"/>
              </a:lnSpc>
            </a:pPr>
            <a:r>
              <a:rPr lang="fr-BE" altLang="nl-BE" sz="2700" dirty="0" err="1"/>
              <a:t>Accepteren</a:t>
            </a:r>
            <a:r>
              <a:rPr lang="fr-BE" altLang="nl-BE" sz="2700" dirty="0"/>
              <a:t> van </a:t>
            </a:r>
            <a:r>
              <a:rPr lang="fr-BE" altLang="nl-BE" sz="2700" dirty="0" err="1"/>
              <a:t>paradoxen</a:t>
            </a:r>
            <a:endParaRPr lang="fr-BE" altLang="nl-BE" sz="2700" dirty="0"/>
          </a:p>
          <a:p>
            <a:pPr>
              <a:lnSpc>
                <a:spcPct val="90000"/>
              </a:lnSpc>
            </a:pPr>
            <a:r>
              <a:rPr lang="fr-BE" altLang="nl-BE" sz="2700" dirty="0" err="1"/>
              <a:t>Integratie</a:t>
            </a:r>
            <a:r>
              <a:rPr lang="fr-BE" altLang="nl-BE" sz="2700" dirty="0"/>
              <a:t> van </a:t>
            </a:r>
            <a:r>
              <a:rPr lang="fr-BE" altLang="nl-BE" sz="2700" dirty="0" err="1"/>
              <a:t>gevoel</a:t>
            </a:r>
            <a:r>
              <a:rPr lang="fr-BE" altLang="nl-BE" sz="2700" dirty="0"/>
              <a:t> en </a:t>
            </a:r>
            <a:r>
              <a:rPr lang="fr-BE" altLang="nl-BE" sz="2700" dirty="0" err="1"/>
              <a:t>verstand</a:t>
            </a:r>
            <a:endParaRPr lang="fr-BE" altLang="nl-BE" sz="2700" dirty="0"/>
          </a:p>
          <a:p>
            <a:pPr>
              <a:lnSpc>
                <a:spcPct val="90000"/>
              </a:lnSpc>
            </a:pPr>
            <a:r>
              <a:rPr lang="fr-BE" altLang="nl-BE" sz="2700" dirty="0" err="1"/>
              <a:t>Nieuwe</a:t>
            </a:r>
            <a:r>
              <a:rPr lang="fr-BE" altLang="nl-BE" sz="2700" dirty="0"/>
              <a:t> </a:t>
            </a:r>
            <a:r>
              <a:rPr lang="fr-BE" altLang="nl-BE" sz="2700" dirty="0" err="1"/>
              <a:t>gevoeligheid</a:t>
            </a:r>
            <a:r>
              <a:rPr lang="fr-BE" altLang="nl-BE" sz="2700" dirty="0"/>
              <a:t> </a:t>
            </a:r>
            <a:r>
              <a:rPr lang="fr-BE" altLang="nl-BE" sz="2700" dirty="0" err="1"/>
              <a:t>voor</a:t>
            </a:r>
            <a:r>
              <a:rPr lang="fr-BE" altLang="nl-BE" sz="2700" dirty="0"/>
              <a:t> </a:t>
            </a:r>
            <a:r>
              <a:rPr lang="fr-BE" altLang="nl-BE" sz="2700" dirty="0" err="1"/>
              <a:t>symbooltaal</a:t>
            </a:r>
            <a:r>
              <a:rPr lang="fr-BE" altLang="nl-BE" sz="2700" dirty="0"/>
              <a:t>: </a:t>
            </a:r>
            <a:r>
              <a:rPr lang="fr-BE" altLang="nl-BE" sz="2700" dirty="0" err="1"/>
              <a:t>samenvoegen</a:t>
            </a:r>
            <a:r>
              <a:rPr lang="fr-BE" altLang="nl-BE" sz="2700" dirty="0"/>
              <a:t> van </a:t>
            </a:r>
            <a:r>
              <a:rPr lang="fr-BE" altLang="nl-BE" sz="2700" dirty="0" err="1"/>
              <a:t>meerdere</a:t>
            </a:r>
            <a:r>
              <a:rPr lang="fr-BE" altLang="nl-BE" sz="2700" dirty="0"/>
              <a:t> </a:t>
            </a:r>
            <a:r>
              <a:rPr lang="fr-BE" altLang="nl-BE" sz="2700" dirty="0" err="1"/>
              <a:t>betekenislagen</a:t>
            </a:r>
            <a:r>
              <a:rPr lang="fr-BE" altLang="nl-BE" sz="2700" dirty="0"/>
              <a:t> in het </a:t>
            </a:r>
            <a:r>
              <a:rPr lang="fr-BE" altLang="nl-BE" sz="2700" dirty="0" err="1"/>
              <a:t>symbool</a:t>
            </a:r>
            <a:endParaRPr lang="fr-BE" altLang="nl-BE" sz="2700" dirty="0"/>
          </a:p>
          <a:p>
            <a:pPr>
              <a:lnSpc>
                <a:spcPct val="90000"/>
              </a:lnSpc>
            </a:pPr>
            <a:r>
              <a:rPr lang="fr-BE" altLang="nl-BE" sz="2700" dirty="0" err="1"/>
              <a:t>Blijvende</a:t>
            </a:r>
            <a:r>
              <a:rPr lang="fr-BE" altLang="nl-BE" sz="2700" dirty="0"/>
              <a:t> </a:t>
            </a:r>
            <a:r>
              <a:rPr lang="fr-BE" altLang="nl-BE" sz="2700" dirty="0" err="1"/>
              <a:t>spanning</a:t>
            </a:r>
            <a:r>
              <a:rPr lang="fr-BE" altLang="nl-BE" sz="2700" dirty="0"/>
              <a:t> </a:t>
            </a:r>
            <a:r>
              <a:rPr lang="fr-BE" altLang="nl-BE" sz="2700" dirty="0" err="1"/>
              <a:t>tussen</a:t>
            </a:r>
            <a:r>
              <a:rPr lang="fr-BE" altLang="nl-BE" sz="2700" dirty="0"/>
              <a:t>  </a:t>
            </a:r>
            <a:r>
              <a:rPr lang="fr-BE" altLang="nl-BE" sz="2700" dirty="0" err="1"/>
              <a:t>loyaliteit</a:t>
            </a:r>
            <a:r>
              <a:rPr lang="fr-BE" altLang="nl-BE" sz="2700" dirty="0"/>
              <a:t> </a:t>
            </a:r>
            <a:r>
              <a:rPr lang="fr-BE" altLang="nl-BE" sz="2700" dirty="0" err="1"/>
              <a:t>aan</a:t>
            </a:r>
            <a:r>
              <a:rPr lang="fr-BE" altLang="nl-BE" sz="2700" dirty="0"/>
              <a:t> </a:t>
            </a:r>
            <a:r>
              <a:rPr lang="fr-BE" altLang="nl-BE" sz="2700" dirty="0" err="1"/>
              <a:t>eigen</a:t>
            </a:r>
            <a:r>
              <a:rPr lang="fr-BE" altLang="nl-BE" sz="2700" dirty="0"/>
              <a:t> </a:t>
            </a:r>
            <a:r>
              <a:rPr lang="fr-BE" altLang="nl-BE" sz="2700" dirty="0" err="1"/>
              <a:t>persoon</a:t>
            </a:r>
            <a:r>
              <a:rPr lang="fr-BE" altLang="nl-BE" sz="2700" dirty="0"/>
              <a:t>, </a:t>
            </a:r>
            <a:r>
              <a:rPr lang="fr-BE" altLang="nl-BE" sz="2700" dirty="0" err="1"/>
              <a:t>gezin</a:t>
            </a:r>
            <a:r>
              <a:rPr lang="fr-BE" altLang="nl-BE" sz="2700" dirty="0"/>
              <a:t> of </a:t>
            </a:r>
            <a:r>
              <a:rPr lang="fr-BE" altLang="nl-BE" sz="2700" dirty="0" err="1"/>
              <a:t>instelling</a:t>
            </a:r>
            <a:r>
              <a:rPr lang="fr-BE" altLang="nl-BE" sz="2700" dirty="0"/>
              <a:t> en </a:t>
            </a:r>
            <a:r>
              <a:rPr lang="fr-BE" altLang="nl-BE" sz="2700" dirty="0" err="1"/>
              <a:t>rechtvaardigheidsstreven</a:t>
            </a:r>
            <a:r>
              <a:rPr lang="fr-BE" altLang="nl-BE" sz="2700" dirty="0"/>
              <a:t> </a:t>
            </a:r>
            <a:r>
              <a:rPr lang="fr-BE" altLang="nl-BE" sz="2700" dirty="0" err="1"/>
              <a:t>dat</a:t>
            </a:r>
            <a:r>
              <a:rPr lang="fr-BE" altLang="nl-BE" sz="2700" dirty="0"/>
              <a:t> </a:t>
            </a:r>
            <a:r>
              <a:rPr lang="fr-BE" altLang="nl-BE" sz="2700" dirty="0" err="1"/>
              <a:t>zich</a:t>
            </a:r>
            <a:r>
              <a:rPr lang="fr-BE" altLang="nl-BE" sz="2700" dirty="0"/>
              <a:t> niet </a:t>
            </a:r>
            <a:r>
              <a:rPr lang="fr-BE" altLang="nl-BE" sz="2700" dirty="0" err="1"/>
              <a:t>meer</a:t>
            </a:r>
            <a:r>
              <a:rPr lang="fr-BE" altLang="nl-BE" sz="2700" dirty="0"/>
              <a:t> </a:t>
            </a:r>
            <a:r>
              <a:rPr lang="fr-BE" altLang="nl-BE" sz="2700" dirty="0" err="1"/>
              <a:t>laat</a:t>
            </a:r>
            <a:r>
              <a:rPr lang="fr-BE" altLang="nl-BE" sz="2700" dirty="0"/>
              <a:t> </a:t>
            </a:r>
            <a:r>
              <a:rPr lang="fr-BE" altLang="nl-BE" sz="2700" dirty="0" err="1"/>
              <a:t>binden</a:t>
            </a:r>
            <a:r>
              <a:rPr lang="fr-BE" altLang="nl-BE" sz="2700" dirty="0"/>
              <a:t> </a:t>
            </a:r>
            <a:r>
              <a:rPr lang="fr-BE" altLang="nl-BE" sz="2700" dirty="0" err="1"/>
              <a:t>door</a:t>
            </a:r>
            <a:r>
              <a:rPr lang="fr-BE" altLang="nl-BE" sz="2700" dirty="0"/>
              <a:t> </a:t>
            </a:r>
            <a:r>
              <a:rPr lang="fr-BE" altLang="nl-BE" sz="2700" dirty="0" err="1"/>
              <a:t>klasse</a:t>
            </a:r>
            <a:r>
              <a:rPr lang="fr-BE" altLang="nl-BE" sz="2700" dirty="0"/>
              <a:t>, </a:t>
            </a:r>
            <a:r>
              <a:rPr lang="fr-BE" altLang="nl-BE" sz="2700" dirty="0" err="1"/>
              <a:t>religie</a:t>
            </a:r>
            <a:r>
              <a:rPr lang="fr-BE" altLang="nl-BE" sz="2700" dirty="0"/>
              <a:t> of </a:t>
            </a:r>
            <a:r>
              <a:rPr lang="fr-BE" altLang="nl-BE" sz="2700" dirty="0" err="1"/>
              <a:t>natie</a:t>
            </a:r>
            <a:endParaRPr lang="nl-NL" altLang="nl-BE" sz="2700" dirty="0"/>
          </a:p>
        </p:txBody>
      </p:sp>
    </p:spTree>
    <p:extLst>
      <p:ext uri="{BB962C8B-B14F-4D97-AF65-F5344CB8AC3E}">
        <p14:creationId xmlns:p14="http://schemas.microsoft.com/office/powerpoint/2010/main" val="268247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fr-BE" altLang="nl-BE" dirty="0" err="1"/>
              <a:t>fase</a:t>
            </a:r>
            <a:r>
              <a:rPr lang="fr-BE" altLang="nl-BE" dirty="0"/>
              <a:t> 6: </a:t>
            </a:r>
            <a:r>
              <a:rPr lang="fr-BE" altLang="nl-BE" dirty="0" err="1"/>
              <a:t>Universaliserend</a:t>
            </a:r>
            <a:r>
              <a:rPr lang="fr-BE" altLang="nl-BE" dirty="0"/>
              <a:t> </a:t>
            </a:r>
            <a:r>
              <a:rPr lang="fr-BE" altLang="nl-BE" dirty="0" err="1"/>
              <a:t>geloof</a:t>
            </a:r>
            <a:r>
              <a:rPr lang="fr-BE" altLang="nl-BE" dirty="0"/>
              <a:t>	</a:t>
            </a:r>
            <a:endParaRPr lang="nl-NL" altLang="nl-BE" dirty="0"/>
          </a:p>
        </p:txBody>
      </p:sp>
      <p:sp>
        <p:nvSpPr>
          <p:cNvPr id="74755" name="Rectangle 3"/>
          <p:cNvSpPr>
            <a:spLocks noGrp="1" noChangeArrowheads="1"/>
          </p:cNvSpPr>
          <p:nvPr>
            <p:ph type="body" idx="1"/>
          </p:nvPr>
        </p:nvSpPr>
        <p:spPr/>
        <p:txBody>
          <a:bodyPr>
            <a:normAutofit lnSpcReduction="10000"/>
          </a:bodyPr>
          <a:lstStyle/>
          <a:p>
            <a:pPr>
              <a:lnSpc>
                <a:spcPct val="90000"/>
              </a:lnSpc>
              <a:buFont typeface="Wingdings" pitchFamily="2" charset="2"/>
              <a:buNone/>
            </a:pPr>
            <a:r>
              <a:rPr lang="fr-BE" altLang="nl-BE" dirty="0" err="1"/>
              <a:t>Zeer</a:t>
            </a:r>
            <a:r>
              <a:rPr lang="fr-BE" altLang="nl-BE" dirty="0"/>
              <a:t> </a:t>
            </a:r>
            <a:r>
              <a:rPr lang="fr-BE" altLang="nl-BE" dirty="0" err="1"/>
              <a:t>zeldzaam</a:t>
            </a:r>
            <a:r>
              <a:rPr lang="fr-BE" altLang="nl-BE" dirty="0"/>
              <a:t>: op </a:t>
            </a:r>
            <a:r>
              <a:rPr lang="fr-BE" altLang="nl-BE" dirty="0" err="1"/>
              <a:t>universaliteit</a:t>
            </a:r>
            <a:r>
              <a:rPr lang="fr-BE" altLang="nl-BE" dirty="0"/>
              <a:t> </a:t>
            </a:r>
            <a:r>
              <a:rPr lang="fr-BE" altLang="nl-BE" dirty="0" err="1"/>
              <a:t>gerichte</a:t>
            </a:r>
            <a:r>
              <a:rPr lang="fr-BE" altLang="nl-BE" dirty="0"/>
              <a:t> </a:t>
            </a:r>
            <a:r>
              <a:rPr lang="fr-BE" altLang="nl-BE" dirty="0" err="1"/>
              <a:t>zingeving</a:t>
            </a:r>
            <a:endParaRPr lang="fr-BE" altLang="nl-BE" dirty="0"/>
          </a:p>
          <a:p>
            <a:pPr>
              <a:lnSpc>
                <a:spcPct val="90000"/>
              </a:lnSpc>
            </a:pPr>
            <a:r>
              <a:rPr lang="fr-BE" altLang="nl-BE" dirty="0"/>
              <a:t>‘</a:t>
            </a:r>
            <a:r>
              <a:rPr lang="fr-BE" altLang="nl-BE" dirty="0" err="1"/>
              <a:t>Kwalitatieve</a:t>
            </a:r>
            <a:r>
              <a:rPr lang="fr-BE" altLang="nl-BE" dirty="0"/>
              <a:t> </a:t>
            </a:r>
            <a:r>
              <a:rPr lang="fr-BE" altLang="nl-BE" dirty="0" err="1"/>
              <a:t>omslag</a:t>
            </a:r>
            <a:r>
              <a:rPr lang="fr-BE" altLang="nl-BE" dirty="0"/>
              <a:t>’: radicale </a:t>
            </a:r>
            <a:r>
              <a:rPr lang="fr-BE" altLang="nl-BE" dirty="0" err="1"/>
              <a:t>relativering</a:t>
            </a:r>
            <a:r>
              <a:rPr lang="fr-BE" altLang="nl-BE" dirty="0"/>
              <a:t> van </a:t>
            </a:r>
            <a:r>
              <a:rPr lang="fr-BE" altLang="nl-BE" dirty="0" err="1"/>
              <a:t>zichzelf</a:t>
            </a:r>
            <a:r>
              <a:rPr lang="fr-BE" altLang="nl-BE" dirty="0"/>
              <a:t> en </a:t>
            </a:r>
            <a:r>
              <a:rPr lang="fr-BE" altLang="nl-BE" dirty="0" err="1"/>
              <a:t>opoffering</a:t>
            </a:r>
            <a:r>
              <a:rPr lang="fr-BE" altLang="nl-BE" dirty="0"/>
              <a:t> </a:t>
            </a:r>
            <a:r>
              <a:rPr lang="fr-BE" altLang="nl-BE" dirty="0" err="1"/>
              <a:t>voor</a:t>
            </a:r>
            <a:r>
              <a:rPr lang="fr-BE" altLang="nl-BE" dirty="0"/>
              <a:t> het </a:t>
            </a:r>
            <a:r>
              <a:rPr lang="fr-BE" altLang="nl-BE" dirty="0" err="1"/>
              <a:t>welzijn</a:t>
            </a:r>
            <a:r>
              <a:rPr lang="fr-BE" altLang="nl-BE" dirty="0"/>
              <a:t> van </a:t>
            </a:r>
            <a:r>
              <a:rPr lang="fr-BE" altLang="nl-BE" dirty="0" err="1"/>
              <a:t>anderen</a:t>
            </a:r>
            <a:endParaRPr lang="fr-BE" altLang="nl-BE" dirty="0"/>
          </a:p>
          <a:p>
            <a:pPr>
              <a:lnSpc>
                <a:spcPct val="90000"/>
              </a:lnSpc>
            </a:pPr>
            <a:r>
              <a:rPr lang="fr-BE" altLang="nl-BE" dirty="0"/>
              <a:t>‘</a:t>
            </a:r>
            <a:r>
              <a:rPr lang="fr-BE" altLang="nl-BE" dirty="0" err="1"/>
              <a:t>Subversieve</a:t>
            </a:r>
            <a:r>
              <a:rPr lang="fr-BE" altLang="nl-BE" dirty="0"/>
              <a:t>’ </a:t>
            </a:r>
            <a:r>
              <a:rPr lang="fr-BE" altLang="nl-BE" dirty="0" err="1"/>
              <a:t>persoonlijkheden</a:t>
            </a:r>
            <a:r>
              <a:rPr lang="fr-BE" altLang="nl-BE" dirty="0"/>
              <a:t>: </a:t>
            </a:r>
            <a:r>
              <a:rPr lang="fr-BE" altLang="nl-BE" dirty="0" err="1"/>
              <a:t>belangrijk</a:t>
            </a:r>
            <a:r>
              <a:rPr lang="fr-BE" altLang="nl-BE" dirty="0"/>
              <a:t> </a:t>
            </a:r>
            <a:r>
              <a:rPr lang="fr-BE" altLang="nl-BE" dirty="0" err="1"/>
              <a:t>vinden</a:t>
            </a:r>
            <a:r>
              <a:rPr lang="fr-BE" altLang="nl-BE" dirty="0"/>
              <a:t> van </a:t>
            </a:r>
            <a:r>
              <a:rPr lang="fr-BE" altLang="nl-BE" dirty="0" err="1"/>
              <a:t>wat</a:t>
            </a:r>
            <a:r>
              <a:rPr lang="fr-BE" altLang="nl-BE" dirty="0"/>
              <a:t> </a:t>
            </a:r>
            <a:r>
              <a:rPr lang="fr-BE" altLang="nl-BE" dirty="0" err="1"/>
              <a:t>anderen</a:t>
            </a:r>
            <a:r>
              <a:rPr lang="fr-BE" altLang="nl-BE" dirty="0"/>
              <a:t> </a:t>
            </a:r>
            <a:r>
              <a:rPr lang="fr-BE" altLang="nl-BE" dirty="0" err="1"/>
              <a:t>onbelangrijk</a:t>
            </a:r>
            <a:r>
              <a:rPr lang="fr-BE" altLang="nl-BE" dirty="0"/>
              <a:t> </a:t>
            </a:r>
            <a:r>
              <a:rPr lang="fr-BE" altLang="nl-BE" dirty="0" err="1"/>
              <a:t>vinden</a:t>
            </a:r>
            <a:r>
              <a:rPr lang="fr-BE" altLang="nl-BE" dirty="0"/>
              <a:t> (</a:t>
            </a:r>
            <a:r>
              <a:rPr lang="fr-BE" altLang="nl-BE" dirty="0" err="1"/>
              <a:t>Moeder</a:t>
            </a:r>
            <a:r>
              <a:rPr lang="fr-BE" altLang="nl-BE" dirty="0"/>
              <a:t> Theresa)</a:t>
            </a:r>
          </a:p>
          <a:p>
            <a:pPr>
              <a:lnSpc>
                <a:spcPct val="90000"/>
              </a:lnSpc>
            </a:pPr>
            <a:r>
              <a:rPr lang="fr-BE" altLang="nl-BE" dirty="0"/>
              <a:t>Radicale </a:t>
            </a:r>
            <a:r>
              <a:rPr lang="fr-BE" altLang="nl-BE" dirty="0" err="1"/>
              <a:t>identificatie</a:t>
            </a:r>
            <a:r>
              <a:rPr lang="fr-BE" altLang="nl-BE" dirty="0"/>
              <a:t> met het </a:t>
            </a:r>
            <a:r>
              <a:rPr lang="fr-BE" altLang="nl-BE" dirty="0" err="1"/>
              <a:t>leven</a:t>
            </a:r>
            <a:r>
              <a:rPr lang="fr-BE" altLang="nl-BE" dirty="0"/>
              <a:t> van </a:t>
            </a:r>
            <a:r>
              <a:rPr lang="fr-BE" altLang="nl-BE" dirty="0" err="1"/>
              <a:t>mensen</a:t>
            </a:r>
            <a:r>
              <a:rPr lang="fr-BE" altLang="nl-BE" dirty="0"/>
              <a:t> </a:t>
            </a:r>
            <a:r>
              <a:rPr lang="fr-BE" altLang="nl-BE" dirty="0" err="1"/>
              <a:t>wiens</a:t>
            </a:r>
            <a:r>
              <a:rPr lang="fr-BE" altLang="nl-BE" dirty="0"/>
              <a:t> </a:t>
            </a:r>
            <a:r>
              <a:rPr lang="fr-BE" altLang="nl-BE" dirty="0" err="1"/>
              <a:t>toekomst</a:t>
            </a:r>
            <a:r>
              <a:rPr lang="fr-BE" altLang="nl-BE" dirty="0"/>
              <a:t> </a:t>
            </a:r>
            <a:r>
              <a:rPr lang="fr-BE" altLang="nl-BE" dirty="0" err="1"/>
              <a:t>geblokkeerd</a:t>
            </a:r>
            <a:r>
              <a:rPr lang="fr-BE" altLang="nl-BE" dirty="0"/>
              <a:t> </a:t>
            </a:r>
            <a:r>
              <a:rPr lang="fr-BE" altLang="nl-BE" dirty="0" err="1"/>
              <a:t>is</a:t>
            </a:r>
            <a:endParaRPr lang="fr-BE" altLang="nl-BE" dirty="0"/>
          </a:p>
          <a:p>
            <a:pPr>
              <a:lnSpc>
                <a:spcPct val="90000"/>
              </a:lnSpc>
            </a:pPr>
            <a:r>
              <a:rPr lang="fr-BE" altLang="nl-BE" i="1" dirty="0" err="1"/>
              <a:t>God-grounded</a:t>
            </a:r>
            <a:r>
              <a:rPr lang="fr-BE" altLang="nl-BE" dirty="0"/>
              <a:t> </a:t>
            </a:r>
            <a:r>
              <a:rPr lang="fr-BE" altLang="nl-BE" dirty="0" err="1"/>
              <a:t>leven</a:t>
            </a:r>
            <a:r>
              <a:rPr lang="fr-BE" altLang="nl-BE" dirty="0"/>
              <a:t>: </a:t>
            </a:r>
            <a:r>
              <a:rPr lang="fr-BE" altLang="nl-BE" dirty="0" err="1"/>
              <a:t>hartstochtelijk</a:t>
            </a:r>
            <a:r>
              <a:rPr lang="fr-BE" altLang="nl-BE" dirty="0"/>
              <a:t> </a:t>
            </a:r>
            <a:r>
              <a:rPr lang="fr-BE" altLang="nl-BE" dirty="0" err="1"/>
              <a:t>streven</a:t>
            </a:r>
            <a:r>
              <a:rPr lang="fr-BE" altLang="nl-BE" dirty="0"/>
              <a:t> </a:t>
            </a:r>
            <a:r>
              <a:rPr lang="fr-BE" altLang="nl-BE" dirty="0" err="1"/>
              <a:t>naar</a:t>
            </a:r>
            <a:r>
              <a:rPr lang="fr-BE" altLang="nl-BE" dirty="0"/>
              <a:t> </a:t>
            </a:r>
            <a:r>
              <a:rPr lang="fr-BE" altLang="nl-BE" dirty="0" err="1"/>
              <a:t>een</a:t>
            </a:r>
            <a:r>
              <a:rPr lang="fr-BE" altLang="nl-BE" dirty="0"/>
              <a:t> </a:t>
            </a:r>
            <a:r>
              <a:rPr lang="fr-BE" altLang="nl-BE" dirty="0" err="1"/>
              <a:t>rechtvaardige</a:t>
            </a:r>
            <a:r>
              <a:rPr lang="fr-BE" altLang="nl-BE" dirty="0"/>
              <a:t> </a:t>
            </a:r>
            <a:r>
              <a:rPr lang="fr-BE" altLang="nl-BE" dirty="0" err="1"/>
              <a:t>wereld</a:t>
            </a:r>
            <a:r>
              <a:rPr lang="fr-BE" altLang="nl-BE" dirty="0"/>
              <a:t> die men niet </a:t>
            </a:r>
            <a:r>
              <a:rPr lang="fr-BE" altLang="nl-BE" dirty="0" err="1"/>
              <a:t>verzonnen</a:t>
            </a:r>
            <a:r>
              <a:rPr lang="fr-BE" altLang="nl-BE" dirty="0"/>
              <a:t> </a:t>
            </a:r>
            <a:r>
              <a:rPr lang="fr-BE" altLang="nl-BE" dirty="0" err="1"/>
              <a:t>heeft</a:t>
            </a:r>
            <a:r>
              <a:rPr lang="fr-BE" altLang="nl-BE" dirty="0"/>
              <a:t>, maar die in </a:t>
            </a:r>
            <a:r>
              <a:rPr lang="fr-BE" altLang="nl-BE" dirty="0" err="1"/>
              <a:t>overeenstemming</a:t>
            </a:r>
            <a:r>
              <a:rPr lang="fr-BE" altLang="nl-BE" dirty="0"/>
              <a:t> </a:t>
            </a:r>
            <a:r>
              <a:rPr lang="fr-BE" altLang="nl-BE" dirty="0" err="1"/>
              <a:t>is</a:t>
            </a:r>
            <a:r>
              <a:rPr lang="fr-BE" altLang="nl-BE" dirty="0"/>
              <a:t> met de </a:t>
            </a:r>
            <a:r>
              <a:rPr lang="fr-BE" altLang="nl-BE" dirty="0" err="1"/>
              <a:t>goddelijke</a:t>
            </a:r>
            <a:r>
              <a:rPr lang="fr-BE" altLang="nl-BE" dirty="0"/>
              <a:t> </a:t>
            </a:r>
            <a:r>
              <a:rPr lang="fr-BE" altLang="nl-BE" dirty="0" err="1"/>
              <a:t>wil</a:t>
            </a:r>
            <a:endParaRPr lang="nl-NL" altLang="nl-BE" dirty="0"/>
          </a:p>
        </p:txBody>
      </p:sp>
    </p:spTree>
    <p:extLst>
      <p:ext uri="{BB962C8B-B14F-4D97-AF65-F5344CB8AC3E}">
        <p14:creationId xmlns:p14="http://schemas.microsoft.com/office/powerpoint/2010/main" val="144871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61D4D-1887-418C-836C-0DCA59614958}"/>
              </a:ext>
            </a:extLst>
          </p:cNvPr>
          <p:cNvSpPr>
            <a:spLocks noGrp="1"/>
          </p:cNvSpPr>
          <p:nvPr>
            <p:ph type="title"/>
          </p:nvPr>
        </p:nvSpPr>
        <p:spPr/>
        <p:txBody>
          <a:bodyPr>
            <a:normAutofit/>
          </a:bodyPr>
          <a:lstStyle/>
          <a:p>
            <a:r>
              <a:rPr lang="nl-NL" sz="3600" dirty="0"/>
              <a:t>2 FRITZ OSER</a:t>
            </a:r>
            <a:endParaRPr lang="nl-BE" sz="3600" dirty="0"/>
          </a:p>
        </p:txBody>
      </p:sp>
      <p:sp>
        <p:nvSpPr>
          <p:cNvPr id="3" name="Tijdelijke aanduiding voor tekst 2">
            <a:extLst>
              <a:ext uri="{FF2B5EF4-FFF2-40B4-BE49-F238E27FC236}">
                <a16:creationId xmlns:a16="http://schemas.microsoft.com/office/drawing/2014/main" id="{E1D29BD0-E538-4F23-AE3F-1364456629E2}"/>
              </a:ext>
            </a:extLst>
          </p:cNvPr>
          <p:cNvSpPr>
            <a:spLocks noGrp="1"/>
          </p:cNvSpPr>
          <p:nvPr>
            <p:ph type="body" idx="1"/>
          </p:nvPr>
        </p:nvSpPr>
        <p:spPr/>
        <p:txBody>
          <a:bodyPr/>
          <a:lstStyle/>
          <a:p>
            <a:endParaRPr lang="nl-BE"/>
          </a:p>
        </p:txBody>
      </p:sp>
      <p:sp>
        <p:nvSpPr>
          <p:cNvPr id="4" name="Tijdelijke aanduiding voor inhoud 3">
            <a:extLst>
              <a:ext uri="{FF2B5EF4-FFF2-40B4-BE49-F238E27FC236}">
                <a16:creationId xmlns:a16="http://schemas.microsoft.com/office/drawing/2014/main" id="{D5257427-8814-47CC-9539-BFFC6D1F6CE1}"/>
              </a:ext>
            </a:extLst>
          </p:cNvPr>
          <p:cNvSpPr>
            <a:spLocks noGrp="1"/>
          </p:cNvSpPr>
          <p:nvPr>
            <p:ph sz="half" idx="2"/>
          </p:nvPr>
        </p:nvSpPr>
        <p:spPr>
          <a:xfrm>
            <a:off x="839788" y="3821113"/>
            <a:ext cx="8003961" cy="2368550"/>
          </a:xfrm>
        </p:spPr>
        <p:txBody>
          <a:bodyPr/>
          <a:lstStyle/>
          <a:p>
            <a:pPr marL="0" indent="0">
              <a:buNone/>
            </a:pPr>
            <a:r>
              <a:rPr lang="nl-BE" dirty="0"/>
              <a:t>Fritz </a:t>
            </a:r>
            <a:r>
              <a:rPr lang="nl-BE" dirty="0" err="1"/>
              <a:t>Oser</a:t>
            </a:r>
            <a:r>
              <a:rPr lang="nl-BE" dirty="0"/>
              <a:t> ontwikkelt eveneens een schema van religieuze ontwikkeling. In de zoektocht naar eenheid en heelheid en om de oriënterings- en rechtvaardigheidsbehoefte uit te drukken ontwikkelen mensen een religieuze dieptestructuur.</a:t>
            </a:r>
            <a:endParaRPr lang="es-ES" dirty="0"/>
          </a:p>
          <a:p>
            <a:endParaRPr lang="nl-BE" dirty="0"/>
          </a:p>
        </p:txBody>
      </p:sp>
      <p:sp>
        <p:nvSpPr>
          <p:cNvPr id="5" name="Tijdelijke aanduiding voor tekst 4">
            <a:extLst>
              <a:ext uri="{FF2B5EF4-FFF2-40B4-BE49-F238E27FC236}">
                <a16:creationId xmlns:a16="http://schemas.microsoft.com/office/drawing/2014/main" id="{C18AB112-AA8B-43FE-951A-EE35E3774E1F}"/>
              </a:ext>
            </a:extLst>
          </p:cNvPr>
          <p:cNvSpPr>
            <a:spLocks noGrp="1"/>
          </p:cNvSpPr>
          <p:nvPr>
            <p:ph type="body" sz="quarter" idx="3"/>
          </p:nvPr>
        </p:nvSpPr>
        <p:spPr/>
        <p:txBody>
          <a:bodyPr/>
          <a:lstStyle/>
          <a:p>
            <a:endParaRPr lang="nl-BE"/>
          </a:p>
        </p:txBody>
      </p:sp>
      <p:sp>
        <p:nvSpPr>
          <p:cNvPr id="6" name="Tijdelijke aanduiding voor inhoud 5">
            <a:extLst>
              <a:ext uri="{FF2B5EF4-FFF2-40B4-BE49-F238E27FC236}">
                <a16:creationId xmlns:a16="http://schemas.microsoft.com/office/drawing/2014/main" id="{C1A93346-465C-4E59-A4E1-1363340CE1F0}"/>
              </a:ext>
            </a:extLst>
          </p:cNvPr>
          <p:cNvSpPr>
            <a:spLocks noGrp="1"/>
          </p:cNvSpPr>
          <p:nvPr>
            <p:ph sz="quarter" idx="4"/>
          </p:nvPr>
        </p:nvSpPr>
        <p:spPr/>
        <p:txBody>
          <a:bodyPr/>
          <a:lstStyle/>
          <a:p>
            <a:endParaRPr lang="nl-BE"/>
          </a:p>
        </p:txBody>
      </p:sp>
      <p:pic>
        <p:nvPicPr>
          <p:cNvPr id="7" name="Tijdelijke aanduiding voor inhoud 7">
            <a:extLst>
              <a:ext uri="{FF2B5EF4-FFF2-40B4-BE49-F238E27FC236}">
                <a16:creationId xmlns:a16="http://schemas.microsoft.com/office/drawing/2014/main" id="{7A8B2FFE-7F2B-4B1B-B46B-648B199EE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768" y="365125"/>
            <a:ext cx="5106632" cy="3457145"/>
          </a:xfrm>
          <a:prstGeom prst="rect">
            <a:avLst/>
          </a:prstGeom>
        </p:spPr>
      </p:pic>
    </p:spTree>
    <p:extLst>
      <p:ext uri="{BB962C8B-B14F-4D97-AF65-F5344CB8AC3E}">
        <p14:creationId xmlns:p14="http://schemas.microsoft.com/office/powerpoint/2010/main" val="2973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6A32A-9DDE-4F52-9CC8-307BA8C55A68}"/>
              </a:ext>
            </a:extLst>
          </p:cNvPr>
          <p:cNvSpPr>
            <a:spLocks noGrp="1"/>
          </p:cNvSpPr>
          <p:nvPr>
            <p:ph type="title"/>
          </p:nvPr>
        </p:nvSpPr>
        <p:spPr/>
        <p:txBody>
          <a:bodyPr>
            <a:normAutofit/>
          </a:bodyPr>
          <a:lstStyle/>
          <a:p>
            <a:r>
              <a:rPr lang="nl-NL" sz="2800" b="1" dirty="0"/>
              <a:t>Het geloof is een bepaalde manier om de werkelijkheid vorm te geven en te interpreteren, met consequenties voor de eigen manier van leven.</a:t>
            </a:r>
            <a:br>
              <a:rPr lang="nl-NL" sz="2800" b="1" dirty="0"/>
            </a:br>
            <a:r>
              <a:rPr lang="nl-NL" sz="2800" b="1" dirty="0"/>
              <a:t>      </a:t>
            </a:r>
            <a:endParaRPr lang="nl-BE" sz="2800" b="1" dirty="0"/>
          </a:p>
        </p:txBody>
      </p:sp>
      <p:sp>
        <p:nvSpPr>
          <p:cNvPr id="3" name="Tijdelijke aanduiding voor inhoud 2">
            <a:extLst>
              <a:ext uri="{FF2B5EF4-FFF2-40B4-BE49-F238E27FC236}">
                <a16:creationId xmlns:a16="http://schemas.microsoft.com/office/drawing/2014/main" id="{2ECF21AB-D5E4-4BB5-B6F4-647BB6F12192}"/>
              </a:ext>
            </a:extLst>
          </p:cNvPr>
          <p:cNvSpPr>
            <a:spLocks noGrp="1"/>
          </p:cNvSpPr>
          <p:nvPr>
            <p:ph idx="1"/>
          </p:nvPr>
        </p:nvSpPr>
        <p:spPr/>
        <p:txBody>
          <a:bodyPr/>
          <a:lstStyle/>
          <a:p>
            <a:pPr>
              <a:buFontTx/>
              <a:buChar char="-"/>
            </a:pPr>
            <a:r>
              <a:rPr lang="nl-NL" dirty="0"/>
              <a:t>Het mensenbeeld van Kant: aan het subject georiënteerd, individualistisch.</a:t>
            </a:r>
            <a:br>
              <a:rPr lang="nl-NL" dirty="0"/>
            </a:br>
            <a:r>
              <a:rPr lang="nl-NL" dirty="0"/>
              <a:t>De mens is een moreel wezen dat voor zich zelf verantwoordelijk is.</a:t>
            </a:r>
            <a:br>
              <a:rPr lang="nl-NL" dirty="0"/>
            </a:br>
            <a:r>
              <a:rPr lang="nl-NL" dirty="0"/>
              <a:t>De mens kan en moet tot inzicht komen, hij zoekt zich zelf, hij zoekt  zin in het leven en maakt zin.</a:t>
            </a:r>
          </a:p>
          <a:p>
            <a:pPr>
              <a:buFontTx/>
              <a:buChar char="-"/>
            </a:pPr>
            <a:endParaRPr lang="nl-NL" dirty="0"/>
          </a:p>
          <a:p>
            <a:pPr>
              <a:buFontTx/>
              <a:buChar char="-"/>
            </a:pPr>
            <a:r>
              <a:rPr lang="nl-NL" dirty="0"/>
              <a:t>Het mensenbeeld in de Bijbel: de mens is een schepsel, hij krijgt zijn existentie, zijn bestaan, hij is door de genade gerechtvaardigd.</a:t>
            </a:r>
            <a:br>
              <a:rPr lang="nl-NL" dirty="0"/>
            </a:br>
            <a:r>
              <a:rPr lang="nl-NL" dirty="0"/>
              <a:t>God roept, de mens antwoordt. De mens krijgt ‘zin’ geschonken. De mens als wezen-in-verbinding.</a:t>
            </a:r>
            <a:endParaRPr lang="nl-BE" dirty="0"/>
          </a:p>
        </p:txBody>
      </p:sp>
    </p:spTree>
    <p:extLst>
      <p:ext uri="{BB962C8B-B14F-4D97-AF65-F5344CB8AC3E}">
        <p14:creationId xmlns:p14="http://schemas.microsoft.com/office/powerpoint/2010/main" val="908516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29615"/>
            <a:ext cx="10515600" cy="1325563"/>
          </a:xfrm>
        </p:spPr>
        <p:txBody>
          <a:bodyPr>
            <a:normAutofit/>
          </a:bodyPr>
          <a:lstStyle/>
          <a:p>
            <a:r>
              <a:rPr lang="nl-BE" sz="3600" dirty="0"/>
              <a:t>Het Paul-dilemma van Fritz </a:t>
            </a:r>
            <a:r>
              <a:rPr lang="nl-BE" sz="3600" dirty="0" err="1"/>
              <a:t>Oser</a:t>
            </a:r>
            <a:br>
              <a:rPr lang="nl-BE" sz="3600" dirty="0"/>
            </a:br>
            <a:endParaRPr lang="nl-BE" sz="3600" dirty="0"/>
          </a:p>
        </p:txBody>
      </p:sp>
      <p:sp>
        <p:nvSpPr>
          <p:cNvPr id="3" name="Tijdelijke aanduiding voor inhoud 2"/>
          <p:cNvSpPr>
            <a:spLocks noGrp="1"/>
          </p:cNvSpPr>
          <p:nvPr>
            <p:ph idx="1"/>
          </p:nvPr>
        </p:nvSpPr>
        <p:spPr>
          <a:xfrm>
            <a:off x="670658" y="1122915"/>
            <a:ext cx="10515600" cy="4351338"/>
          </a:xfrm>
        </p:spPr>
        <p:txBody>
          <a:bodyPr>
            <a:normAutofit fontScale="92500" lnSpcReduction="20000"/>
          </a:bodyPr>
          <a:lstStyle/>
          <a:p>
            <a:pPr marL="0" indent="0">
              <a:buNone/>
            </a:pPr>
            <a:r>
              <a:rPr lang="nl-BE" dirty="0"/>
              <a:t>Hoe verhouden mensen zich tot het ultieme?</a:t>
            </a:r>
          </a:p>
          <a:p>
            <a:pPr>
              <a:buFontTx/>
              <a:buChar char="-"/>
            </a:pPr>
            <a:r>
              <a:rPr lang="nl-BE" dirty="0"/>
              <a:t>Trap 1: Deus ex machina</a:t>
            </a:r>
          </a:p>
          <a:p>
            <a:pPr>
              <a:buFontTx/>
              <a:buChar char="-"/>
            </a:pPr>
            <a:r>
              <a:rPr lang="nl-BE" dirty="0"/>
              <a:t>Trap 2: Do ut des</a:t>
            </a:r>
          </a:p>
          <a:p>
            <a:pPr>
              <a:buFontTx/>
              <a:buChar char="-"/>
            </a:pPr>
            <a:r>
              <a:rPr lang="nl-BE" dirty="0"/>
              <a:t>Trap 3: Deïsme</a:t>
            </a:r>
          </a:p>
          <a:p>
            <a:pPr>
              <a:buFontTx/>
              <a:buChar char="-"/>
            </a:pPr>
            <a:r>
              <a:rPr lang="nl-BE" dirty="0"/>
              <a:t>Trap 4: Religieuze autonomie in verbinding </a:t>
            </a:r>
          </a:p>
          <a:p>
            <a:pPr marL="0" indent="0">
              <a:buNone/>
            </a:pPr>
            <a:r>
              <a:rPr lang="nl-BE" dirty="0"/>
              <a:t>met heilsplan</a:t>
            </a:r>
          </a:p>
          <a:p>
            <a:pPr>
              <a:buFontTx/>
              <a:buChar char="-"/>
            </a:pPr>
            <a:r>
              <a:rPr lang="nl-BE" dirty="0"/>
              <a:t>Trap 5: Religieuze autonomie</a:t>
            </a:r>
          </a:p>
          <a:p>
            <a:pPr marL="0" indent="0">
              <a:buNone/>
            </a:pPr>
            <a:r>
              <a:rPr lang="nl-BE" dirty="0"/>
              <a:t>en intersubjectiviteit</a:t>
            </a:r>
          </a:p>
          <a:p>
            <a:pPr>
              <a:buFontTx/>
              <a:buChar char="-"/>
            </a:pPr>
            <a:endParaRPr lang="nl-NL" dirty="0"/>
          </a:p>
          <a:p>
            <a:pPr marL="0" indent="0">
              <a:buNone/>
            </a:pPr>
            <a:r>
              <a:rPr lang="nl-NL" dirty="0"/>
              <a:t>T</a:t>
            </a:r>
            <a:r>
              <a:rPr lang="nl-BE" dirty="0" err="1"/>
              <a:t>ekst</a:t>
            </a:r>
            <a:r>
              <a:rPr lang="nl-BE" dirty="0"/>
              <a:t> III bij de leseenheid 5</a:t>
            </a:r>
          </a:p>
        </p:txBody>
      </p:sp>
    </p:spTree>
    <p:extLst>
      <p:ext uri="{BB962C8B-B14F-4D97-AF65-F5344CB8AC3E}">
        <p14:creationId xmlns:p14="http://schemas.microsoft.com/office/powerpoint/2010/main" val="3861320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563DD-15C5-4505-AB31-843EEB347149}"/>
              </a:ext>
            </a:extLst>
          </p:cNvPr>
          <p:cNvSpPr>
            <a:spLocks noGrp="1"/>
          </p:cNvSpPr>
          <p:nvPr>
            <p:ph type="title"/>
          </p:nvPr>
        </p:nvSpPr>
        <p:spPr/>
        <p:txBody>
          <a:bodyPr>
            <a:normAutofit/>
          </a:bodyPr>
          <a:lstStyle/>
          <a:p>
            <a:r>
              <a:rPr lang="nl-NL" sz="3600" dirty="0"/>
              <a:t>3 Beatrijs van Nazareth</a:t>
            </a:r>
            <a:endParaRPr lang="nl-BE" sz="3600" dirty="0"/>
          </a:p>
        </p:txBody>
      </p:sp>
      <p:sp>
        <p:nvSpPr>
          <p:cNvPr id="3" name="Tijdelijke aanduiding voor inhoud 2">
            <a:extLst>
              <a:ext uri="{FF2B5EF4-FFF2-40B4-BE49-F238E27FC236}">
                <a16:creationId xmlns:a16="http://schemas.microsoft.com/office/drawing/2014/main" id="{84CD5363-866A-4453-83F1-736C0067868B}"/>
              </a:ext>
            </a:extLst>
          </p:cNvPr>
          <p:cNvSpPr>
            <a:spLocks noGrp="1"/>
          </p:cNvSpPr>
          <p:nvPr>
            <p:ph idx="1"/>
          </p:nvPr>
        </p:nvSpPr>
        <p:spPr>
          <a:xfrm>
            <a:off x="838200" y="2141537"/>
            <a:ext cx="10515600" cy="4351338"/>
          </a:xfrm>
        </p:spPr>
        <p:txBody>
          <a:bodyPr>
            <a:normAutofit fontScale="85000" lnSpcReduction="20000"/>
          </a:bodyPr>
          <a:lstStyle/>
          <a:p>
            <a:pPr marL="0" indent="0">
              <a:buNone/>
            </a:pPr>
            <a:r>
              <a:rPr lang="nl-NL" dirty="0"/>
              <a:t>“Van </a:t>
            </a:r>
            <a:r>
              <a:rPr lang="nl-NL" dirty="0" err="1"/>
              <a:t>seven</a:t>
            </a:r>
            <a:r>
              <a:rPr lang="nl-NL" dirty="0"/>
              <a:t> manieren van heileger minne”</a:t>
            </a:r>
          </a:p>
          <a:p>
            <a:pPr marL="0" indent="0">
              <a:buNone/>
            </a:pPr>
            <a:endParaRPr lang="nl-NL" dirty="0"/>
          </a:p>
          <a:p>
            <a:pPr marL="0" indent="0">
              <a:buNone/>
            </a:pPr>
            <a:r>
              <a:rPr lang="nl-NL" dirty="0"/>
              <a:t>Een fragment uit haar tekst: </a:t>
            </a:r>
          </a:p>
          <a:p>
            <a:pPr marL="0" indent="0">
              <a:buNone/>
            </a:pPr>
            <a:r>
              <a:rPr lang="nl-NL" dirty="0"/>
              <a:t>Ende </a:t>
            </a:r>
            <a:r>
              <a:rPr lang="nl-NL" dirty="0" err="1"/>
              <a:t>also</a:t>
            </a:r>
            <a:r>
              <a:rPr lang="nl-NL" dirty="0"/>
              <a:t> </a:t>
            </a:r>
            <a:r>
              <a:rPr lang="nl-NL" dirty="0" err="1"/>
              <a:t>gelic</a:t>
            </a:r>
            <a:r>
              <a:rPr lang="nl-NL" dirty="0"/>
              <a:t> als die </a:t>
            </a:r>
            <a:r>
              <a:rPr lang="nl-NL" dirty="0" err="1"/>
              <a:t>vesch</a:t>
            </a:r>
            <a:r>
              <a:rPr lang="nl-NL" dirty="0"/>
              <a:t>, die </a:t>
            </a:r>
            <a:r>
              <a:rPr lang="nl-NL" dirty="0" err="1"/>
              <a:t>swemt</a:t>
            </a:r>
            <a:r>
              <a:rPr lang="nl-NL" dirty="0"/>
              <a:t> in die </a:t>
            </a:r>
            <a:r>
              <a:rPr lang="nl-NL" dirty="0" err="1"/>
              <a:t>witheit</a:t>
            </a:r>
            <a:r>
              <a:rPr lang="nl-NL" dirty="0"/>
              <a:t> van der </a:t>
            </a:r>
            <a:r>
              <a:rPr lang="nl-NL" dirty="0" err="1"/>
              <a:t>vlut</a:t>
            </a:r>
            <a:r>
              <a:rPr lang="nl-NL" dirty="0"/>
              <a:t> ende rast </a:t>
            </a:r>
            <a:r>
              <a:rPr lang="nl-NL" dirty="0" err="1"/>
              <a:t>heme</a:t>
            </a:r>
            <a:r>
              <a:rPr lang="nl-NL" dirty="0"/>
              <a:t> in die </a:t>
            </a:r>
            <a:r>
              <a:rPr lang="nl-NL" dirty="0" err="1"/>
              <a:t>dipheit</a:t>
            </a:r>
            <a:r>
              <a:rPr lang="nl-NL" dirty="0"/>
              <a:t>, ende als die vogel, die </a:t>
            </a:r>
            <a:r>
              <a:rPr lang="nl-NL" dirty="0" err="1"/>
              <a:t>kunlike</a:t>
            </a:r>
            <a:r>
              <a:rPr lang="nl-NL" dirty="0"/>
              <a:t> </a:t>
            </a:r>
            <a:r>
              <a:rPr lang="nl-NL" dirty="0" err="1"/>
              <a:t>vligt</a:t>
            </a:r>
            <a:r>
              <a:rPr lang="nl-NL" dirty="0"/>
              <a:t> in die </a:t>
            </a:r>
            <a:r>
              <a:rPr lang="nl-NL" dirty="0" err="1"/>
              <a:t>hochheit</a:t>
            </a:r>
            <a:r>
              <a:rPr lang="nl-NL" dirty="0"/>
              <a:t> van der logt, </a:t>
            </a:r>
            <a:r>
              <a:rPr lang="nl-NL" dirty="0" err="1"/>
              <a:t>geliker</a:t>
            </a:r>
            <a:r>
              <a:rPr lang="nl-NL" dirty="0"/>
              <a:t> wis </a:t>
            </a:r>
            <a:r>
              <a:rPr lang="nl-NL" dirty="0" err="1"/>
              <a:t>gevulse</a:t>
            </a:r>
            <a:r>
              <a:rPr lang="nl-NL" dirty="0"/>
              <a:t> haren </a:t>
            </a:r>
            <a:r>
              <a:rPr lang="nl-NL" dirty="0" err="1"/>
              <a:t>gest</a:t>
            </a:r>
            <a:r>
              <a:rPr lang="nl-NL" dirty="0"/>
              <a:t> </a:t>
            </a:r>
            <a:r>
              <a:rPr lang="nl-NL" dirty="0" err="1"/>
              <a:t>vrilike</a:t>
            </a:r>
            <a:r>
              <a:rPr lang="nl-NL" dirty="0"/>
              <a:t> wandelende in die </a:t>
            </a:r>
            <a:r>
              <a:rPr lang="nl-NL" dirty="0" err="1"/>
              <a:t>witheit</a:t>
            </a:r>
            <a:r>
              <a:rPr lang="nl-NL" dirty="0"/>
              <a:t> ende in die </a:t>
            </a:r>
            <a:r>
              <a:rPr lang="nl-NL" dirty="0" err="1"/>
              <a:t>dipheit</a:t>
            </a:r>
            <a:r>
              <a:rPr lang="nl-NL" dirty="0"/>
              <a:t> ende in die </a:t>
            </a:r>
            <a:r>
              <a:rPr lang="nl-NL" dirty="0" err="1"/>
              <a:t>verwentheit</a:t>
            </a:r>
            <a:r>
              <a:rPr lang="nl-NL" dirty="0"/>
              <a:t> der minnen.</a:t>
            </a:r>
          </a:p>
          <a:p>
            <a:pPr marL="0" indent="0">
              <a:buNone/>
            </a:pPr>
            <a:r>
              <a:rPr lang="nl-NL" dirty="0"/>
              <a:t>Er staat:</a:t>
            </a:r>
          </a:p>
          <a:p>
            <a:pPr marL="0" indent="0">
              <a:buNone/>
            </a:pPr>
            <a:r>
              <a:rPr lang="nl-NL" dirty="0"/>
              <a:t>Zoals een vis zwemt in de wijdte van de stroom en dan weer rust in de diepte en zoals een vogel vliegt in de ruimte en de hoogte van de lucht, zo voelt de mens, dat zijn ziel vrijuit wandelt in de ruimte, de diepte en de hoogte van de liefde.</a:t>
            </a:r>
          </a:p>
          <a:p>
            <a:pPr marL="0" indent="0">
              <a:buNone/>
            </a:pPr>
            <a:br>
              <a:rPr lang="nl-NL" dirty="0"/>
            </a:br>
            <a:endParaRPr lang="nl-BE" dirty="0"/>
          </a:p>
        </p:txBody>
      </p:sp>
      <p:pic>
        <p:nvPicPr>
          <p:cNvPr id="1026" name="Picture 2" descr="Zeven manieren van minne” | Abdij Onze Lieve Vrouw van Nazareth (Brecht)">
            <a:extLst>
              <a:ext uri="{FF2B5EF4-FFF2-40B4-BE49-F238E27FC236}">
                <a16:creationId xmlns:a16="http://schemas.microsoft.com/office/drawing/2014/main" id="{4D27DE33-3FC7-4688-9074-76E6A326A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816" y="22639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905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EB3B66-BEFD-418C-B9D1-B1F95853EDEF}"/>
              </a:ext>
            </a:extLst>
          </p:cNvPr>
          <p:cNvSpPr>
            <a:spLocks noGrp="1"/>
          </p:cNvSpPr>
          <p:nvPr>
            <p:ph type="title"/>
          </p:nvPr>
        </p:nvSpPr>
        <p:spPr>
          <a:xfrm>
            <a:off x="265584" y="328473"/>
            <a:ext cx="6445933" cy="1880743"/>
          </a:xfrm>
        </p:spPr>
        <p:txBody>
          <a:bodyPr>
            <a:normAutofit fontScale="90000"/>
          </a:bodyPr>
          <a:lstStyle/>
          <a:p>
            <a:pPr algn="just"/>
            <a:br>
              <a:rPr lang="nl-NL" dirty="0"/>
            </a:br>
            <a:r>
              <a:rPr lang="nl-NL" sz="4000" dirty="0"/>
              <a:t>4 – Johannes van het Kruis</a:t>
            </a:r>
            <a:br>
              <a:rPr lang="nl-NL" sz="4000" dirty="0"/>
            </a:br>
            <a:br>
              <a:rPr lang="nl-NL" dirty="0"/>
            </a:br>
            <a:r>
              <a:rPr lang="nl-NL" dirty="0"/>
              <a:t>alles loslaten en de onvoorwaardelijke liefde van God omarmen</a:t>
            </a:r>
            <a:endParaRPr lang="nl-BE" dirty="0"/>
          </a:p>
        </p:txBody>
      </p:sp>
      <p:pic>
        <p:nvPicPr>
          <p:cNvPr id="6" name="Tijdelijke aanduiding voor inhoud 5">
            <a:extLst>
              <a:ext uri="{FF2B5EF4-FFF2-40B4-BE49-F238E27FC236}">
                <a16:creationId xmlns:a16="http://schemas.microsoft.com/office/drawing/2014/main" id="{E8E3C6FE-EAC6-4008-BCA9-5235603580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0889" y="1979720"/>
            <a:ext cx="6172200" cy="4469907"/>
          </a:xfrm>
        </p:spPr>
      </p:pic>
      <p:sp>
        <p:nvSpPr>
          <p:cNvPr id="4" name="Tijdelijke aanduiding voor tekst 3">
            <a:extLst>
              <a:ext uri="{FF2B5EF4-FFF2-40B4-BE49-F238E27FC236}">
                <a16:creationId xmlns:a16="http://schemas.microsoft.com/office/drawing/2014/main" id="{C3A62FE4-405F-4461-8587-046971E01B93}"/>
              </a:ext>
            </a:extLst>
          </p:cNvPr>
          <p:cNvSpPr>
            <a:spLocks noGrp="1"/>
          </p:cNvSpPr>
          <p:nvPr>
            <p:ph type="body" sz="half" idx="2"/>
          </p:nvPr>
        </p:nvSpPr>
        <p:spPr>
          <a:xfrm>
            <a:off x="407194" y="2857500"/>
            <a:ext cx="3932237" cy="3811588"/>
          </a:xfrm>
        </p:spPr>
        <p:txBody>
          <a:bodyPr>
            <a:normAutofit/>
          </a:bodyPr>
          <a:lstStyle/>
          <a:p>
            <a:r>
              <a:rPr lang="nl-NL" sz="2400" dirty="0"/>
              <a:t>“In een donkere nacht, hunkerend ontvlamd van liefde. O gelukkig overkomen, ging ik ongemerkt naar buiten. Reeds lag mijn huis in rust. In het donker veilig, langs de geheime ladder, vermomd. O, gelukkig onderkomen. In het donker verholen. Reeds lag mijn huis in rust.”</a:t>
            </a:r>
            <a:endParaRPr lang="nl-BE" sz="2400" dirty="0"/>
          </a:p>
        </p:txBody>
      </p:sp>
    </p:spTree>
    <p:extLst>
      <p:ext uri="{BB962C8B-B14F-4D97-AF65-F5344CB8AC3E}">
        <p14:creationId xmlns:p14="http://schemas.microsoft.com/office/powerpoint/2010/main" val="92783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828F8-3BC3-4DA6-9C7F-CBC5725B757B}"/>
              </a:ext>
            </a:extLst>
          </p:cNvPr>
          <p:cNvSpPr>
            <a:spLocks noGrp="1"/>
          </p:cNvSpPr>
          <p:nvPr>
            <p:ph type="title"/>
          </p:nvPr>
        </p:nvSpPr>
        <p:spPr/>
        <p:txBody>
          <a:bodyPr>
            <a:normAutofit/>
          </a:bodyPr>
          <a:lstStyle/>
          <a:p>
            <a:r>
              <a:rPr lang="nl-NL" dirty="0"/>
              <a:t>5 – Theresia van Avila:</a:t>
            </a:r>
            <a:br>
              <a:rPr lang="nl-NL" dirty="0"/>
            </a:br>
            <a:r>
              <a:rPr lang="nl-NL" dirty="0"/>
              <a:t>de spiritualiteit van het realisme</a:t>
            </a:r>
            <a:endParaRPr lang="nl-BE" dirty="0"/>
          </a:p>
        </p:txBody>
      </p:sp>
      <p:sp>
        <p:nvSpPr>
          <p:cNvPr id="3" name="Tijdelijke aanduiding voor inhoud 2">
            <a:extLst>
              <a:ext uri="{FF2B5EF4-FFF2-40B4-BE49-F238E27FC236}">
                <a16:creationId xmlns:a16="http://schemas.microsoft.com/office/drawing/2014/main" id="{816C989B-0A9B-49E4-A612-9F61033FDBEE}"/>
              </a:ext>
            </a:extLst>
          </p:cNvPr>
          <p:cNvSpPr>
            <a:spLocks noGrp="1"/>
          </p:cNvSpPr>
          <p:nvPr>
            <p:ph idx="1"/>
          </p:nvPr>
        </p:nvSpPr>
        <p:spPr>
          <a:xfrm>
            <a:off x="4448315" y="1278972"/>
            <a:ext cx="6172200" cy="4873625"/>
          </a:xfrm>
        </p:spPr>
        <p:txBody>
          <a:bodyPr/>
          <a:lstStyle/>
          <a:p>
            <a:pPr marL="0" indent="0">
              <a:buNone/>
            </a:pPr>
            <a:endParaRPr lang="nl-BE" dirty="0">
              <a:hlinkClick r:id="rId2"/>
            </a:endParaRPr>
          </a:p>
          <a:p>
            <a:pPr marL="0" indent="0">
              <a:buNone/>
            </a:pPr>
            <a:r>
              <a:rPr lang="nl-BE" dirty="0">
                <a:hlinkClick r:id="rId2"/>
              </a:rPr>
              <a:t>https://youtu.be/z_qQcvWiSn8</a:t>
            </a:r>
            <a:endParaRPr lang="nl-BE" dirty="0"/>
          </a:p>
          <a:p>
            <a:pPr marL="0" indent="0">
              <a:buNone/>
            </a:pPr>
            <a:r>
              <a:rPr lang="nl-BE" sz="1800" dirty="0">
                <a:hlinkClick r:id="rId3"/>
              </a:rPr>
              <a:t>https://youtu.be/pGw_xgv_29U</a:t>
            </a:r>
            <a:r>
              <a:rPr lang="nl-BE" sz="1800" dirty="0"/>
              <a:t> (</a:t>
            </a:r>
            <a:r>
              <a:rPr lang="nl-BE" sz="1800" dirty="0" err="1"/>
              <a:t>spaans</a:t>
            </a:r>
            <a:r>
              <a:rPr lang="nl-BE" sz="1800" dirty="0"/>
              <a:t>)</a:t>
            </a:r>
          </a:p>
          <a:p>
            <a:pPr marL="0" indent="0">
              <a:buNone/>
            </a:pPr>
            <a:br>
              <a:rPr lang="nl-BE" dirty="0"/>
            </a:br>
            <a:endParaRPr lang="nl-BE" dirty="0"/>
          </a:p>
          <a:p>
            <a:pPr marL="0" indent="0">
              <a:buNone/>
            </a:pPr>
            <a:endParaRPr lang="nl-BE" dirty="0"/>
          </a:p>
          <a:p>
            <a:pPr marL="0" indent="0">
              <a:buNone/>
            </a:pPr>
            <a:endParaRPr lang="nl-NL" dirty="0"/>
          </a:p>
          <a:p>
            <a:pPr marL="0" indent="0">
              <a:buNone/>
            </a:pPr>
            <a:endParaRPr lang="nl-BE" dirty="0"/>
          </a:p>
        </p:txBody>
      </p:sp>
      <p:sp>
        <p:nvSpPr>
          <p:cNvPr id="4" name="Tijdelijke aanduiding voor tekst 3">
            <a:extLst>
              <a:ext uri="{FF2B5EF4-FFF2-40B4-BE49-F238E27FC236}">
                <a16:creationId xmlns:a16="http://schemas.microsoft.com/office/drawing/2014/main" id="{5B1B35BF-134D-4C48-9E78-7F0320A7B198}"/>
              </a:ext>
            </a:extLst>
          </p:cNvPr>
          <p:cNvSpPr>
            <a:spLocks noGrp="1"/>
          </p:cNvSpPr>
          <p:nvPr>
            <p:ph type="body" sz="half" idx="2"/>
          </p:nvPr>
        </p:nvSpPr>
        <p:spPr>
          <a:xfrm>
            <a:off x="839788" y="2057400"/>
            <a:ext cx="3803233" cy="4671874"/>
          </a:xfrm>
        </p:spPr>
        <p:txBody>
          <a:bodyPr>
            <a:normAutofit lnSpcReduction="10000"/>
          </a:bodyPr>
          <a:lstStyle/>
          <a:p>
            <a:endParaRPr lang="nl-NL" dirty="0"/>
          </a:p>
          <a:p>
            <a:r>
              <a:rPr lang="nl-NL" sz="2400" dirty="0"/>
              <a:t>D</a:t>
            </a:r>
            <a:r>
              <a:rPr lang="nl-BE" sz="2400" dirty="0"/>
              <a:t>e Burcht en haar zeven verblijven.</a:t>
            </a:r>
          </a:p>
          <a:p>
            <a:endParaRPr lang="nl-NL" sz="2400" dirty="0"/>
          </a:p>
          <a:p>
            <a:endParaRPr lang="nl-NL" sz="2400" dirty="0"/>
          </a:p>
          <a:p>
            <a:endParaRPr lang="nl-NL" sz="2400" dirty="0"/>
          </a:p>
          <a:p>
            <a:endParaRPr lang="nl-NL" sz="2400" dirty="0"/>
          </a:p>
          <a:p>
            <a:endParaRPr lang="nl-NL" sz="2400" dirty="0"/>
          </a:p>
          <a:p>
            <a:endParaRPr lang="nl-NL" sz="2400" dirty="0"/>
          </a:p>
          <a:p>
            <a:endParaRPr lang="nl-NL" sz="2400" i="1" dirty="0"/>
          </a:p>
          <a:p>
            <a:r>
              <a:rPr lang="nl-NL" sz="2400" i="1" dirty="0"/>
              <a:t>J</a:t>
            </a:r>
            <a:r>
              <a:rPr lang="nl-BE" sz="2400" i="1" dirty="0" err="1"/>
              <a:t>esus</a:t>
            </a:r>
            <a:r>
              <a:rPr lang="nl-BE" sz="2400" i="1" dirty="0"/>
              <a:t> </a:t>
            </a:r>
            <a:r>
              <a:rPr lang="nl-BE" sz="2400" i="1" dirty="0" err="1"/>
              <a:t>Castellano</a:t>
            </a:r>
            <a:r>
              <a:rPr lang="nl-BE" sz="2400" i="1" dirty="0"/>
              <a:t> </a:t>
            </a:r>
            <a:r>
              <a:rPr lang="nl-BE" sz="2400" i="1" dirty="0" err="1"/>
              <a:t>Cervera</a:t>
            </a:r>
            <a:r>
              <a:rPr lang="nl-BE" sz="2400" i="1" dirty="0"/>
              <a:t>:</a:t>
            </a:r>
            <a:br>
              <a:rPr lang="nl-BE" sz="2400" i="1" dirty="0"/>
            </a:br>
            <a:r>
              <a:rPr lang="nl-BE" sz="2400" i="1" dirty="0"/>
              <a:t>de uiterlijke burcht</a:t>
            </a:r>
            <a:endParaRPr lang="nl-NL" sz="2400" i="1" dirty="0"/>
          </a:p>
        </p:txBody>
      </p:sp>
      <p:pic>
        <p:nvPicPr>
          <p:cNvPr id="6" name="Picture 2" descr="Free Mysteries and Legends Tour of Avila, Ávila">
            <a:extLst>
              <a:ext uri="{FF2B5EF4-FFF2-40B4-BE49-F238E27FC236}">
                <a16:creationId xmlns:a16="http://schemas.microsoft.com/office/drawing/2014/main" id="{1157F186-83D6-406D-8D5D-9F16BB266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0496" y="3096988"/>
            <a:ext cx="7789842" cy="27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5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9473F-DFC2-4655-99EB-6D5EF8468F87}"/>
              </a:ext>
            </a:extLst>
          </p:cNvPr>
          <p:cNvSpPr>
            <a:spLocks noGrp="1"/>
          </p:cNvSpPr>
          <p:nvPr>
            <p:ph type="title"/>
          </p:nvPr>
        </p:nvSpPr>
        <p:spPr>
          <a:xfrm>
            <a:off x="706623" y="5171243"/>
            <a:ext cx="3932237" cy="1600200"/>
          </a:xfrm>
        </p:spPr>
        <p:txBody>
          <a:bodyPr>
            <a:noAutofit/>
          </a:bodyPr>
          <a:lstStyle/>
          <a:p>
            <a:r>
              <a:rPr lang="nl-NL" sz="2000" i="1" dirty="0">
                <a:latin typeface="Garamond" panose="02020404030301010803" pitchFamily="18" charset="0"/>
                <a:ea typeface="Calibri" panose="020F0502020204030204" pitchFamily="34" charset="0"/>
                <a:cs typeface="Times New Roman" panose="02020603050405020304" pitchFamily="18" charset="0"/>
              </a:rPr>
              <a:t>Wij bidden u, Heer</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om een geest van </a:t>
            </a:r>
            <a:r>
              <a:rPr lang="nl-NL" sz="2000" b="1" i="1" dirty="0">
                <a:latin typeface="Garamond" panose="02020404030301010803" pitchFamily="18" charset="0"/>
                <a:ea typeface="Calibri" panose="020F0502020204030204" pitchFamily="34" charset="0"/>
                <a:cs typeface="Times New Roman" panose="02020603050405020304" pitchFamily="18" charset="0"/>
              </a:rPr>
              <a:t>overleg</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die ons zin geeft voor samenwerking;</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om een geest van </a:t>
            </a:r>
            <a:r>
              <a:rPr lang="nl-NL" sz="2000" b="1" i="1" dirty="0">
                <a:latin typeface="Garamond" panose="02020404030301010803" pitchFamily="18" charset="0"/>
                <a:ea typeface="Calibri" panose="020F0502020204030204" pitchFamily="34" charset="0"/>
                <a:cs typeface="Times New Roman" panose="02020603050405020304" pitchFamily="18" charset="0"/>
              </a:rPr>
              <a:t>bescheidenheid</a:t>
            </a:r>
            <a:br>
              <a:rPr lang="nl-NL" sz="2000" b="1"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die ons de grenzen </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van onze eigen beperkte deskundigheid </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doet erkennen;</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om een geest van </a:t>
            </a:r>
            <a:r>
              <a:rPr lang="nl-NL" sz="2000" b="1" i="1" dirty="0">
                <a:latin typeface="Garamond" panose="02020404030301010803" pitchFamily="18" charset="0"/>
                <a:ea typeface="Calibri" panose="020F0502020204030204" pitchFamily="34" charset="0"/>
                <a:cs typeface="Times New Roman" panose="02020603050405020304" pitchFamily="18" charset="0"/>
              </a:rPr>
              <a:t>dienstbaarheid</a:t>
            </a:r>
            <a:r>
              <a:rPr lang="nl-NL" sz="2000" i="1" dirty="0">
                <a:latin typeface="Garamond" panose="02020404030301010803" pitchFamily="18" charset="0"/>
                <a:ea typeface="Calibri" panose="020F0502020204030204" pitchFamily="34" charset="0"/>
                <a:cs typeface="Times New Roman" panose="02020603050405020304" pitchFamily="18" charset="0"/>
              </a:rPr>
              <a:t>,</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die ons eigen comfort en eigen voordeel</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opzij doet zetten </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voor de collega of de mens in nood; </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om een geest van </a:t>
            </a:r>
            <a:r>
              <a:rPr lang="nl-NL" sz="2000" b="1" i="1" dirty="0">
                <a:latin typeface="Garamond" panose="02020404030301010803" pitchFamily="18" charset="0"/>
                <a:ea typeface="Calibri" panose="020F0502020204030204" pitchFamily="34" charset="0"/>
                <a:cs typeface="Times New Roman" panose="02020603050405020304" pitchFamily="18" charset="0"/>
              </a:rPr>
              <a:t>eerbied</a:t>
            </a:r>
            <a:r>
              <a:rPr lang="nl-NL" sz="2000" i="1" dirty="0">
                <a:latin typeface="Garamond" panose="02020404030301010803" pitchFamily="18" charset="0"/>
                <a:ea typeface="Calibri" panose="020F0502020204030204" pitchFamily="34" charset="0"/>
                <a:cs typeface="Times New Roman" panose="02020603050405020304" pitchFamily="18" charset="0"/>
              </a:rPr>
              <a:t>,</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die ons naar iedere mens opnieuw </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doet omzien</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als naar een unieke mens,</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met zijn geheim </a:t>
            </a:r>
            <a:br>
              <a:rPr lang="nl-NL" sz="2000" i="1" dirty="0">
                <a:latin typeface="Garamond" panose="02020404030301010803" pitchFamily="18" charset="0"/>
                <a:ea typeface="Calibri" panose="020F0502020204030204" pitchFamily="34" charset="0"/>
                <a:cs typeface="Times New Roman" panose="02020603050405020304" pitchFamily="18" charset="0"/>
              </a:rPr>
            </a:br>
            <a:r>
              <a:rPr lang="nl-NL" sz="2000" i="1" dirty="0">
                <a:latin typeface="Garamond" panose="02020404030301010803" pitchFamily="18" charset="0"/>
                <a:ea typeface="Calibri" panose="020F0502020204030204" pitchFamily="34" charset="0"/>
                <a:cs typeface="Times New Roman" panose="02020603050405020304" pitchFamily="18" charset="0"/>
              </a:rPr>
              <a:t>dat wortelt in u.</a:t>
            </a:r>
            <a:br>
              <a:rPr lang="nl-BE" sz="2000" dirty="0">
                <a:latin typeface="Garamond" panose="02020404030301010803" pitchFamily="18" charset="0"/>
                <a:ea typeface="Calibri" panose="020F0502020204030204" pitchFamily="34" charset="0"/>
                <a:cs typeface="Times New Roman" panose="02020603050405020304" pitchFamily="18" charset="0"/>
              </a:rPr>
            </a:br>
            <a:endParaRPr lang="nl-BE" sz="2000" dirty="0"/>
          </a:p>
        </p:txBody>
      </p:sp>
      <p:pic>
        <p:nvPicPr>
          <p:cNvPr id="6" name="Tijdelijke aanduiding voor afbeelding 5">
            <a:extLst>
              <a:ext uri="{FF2B5EF4-FFF2-40B4-BE49-F238E27FC236}">
                <a16:creationId xmlns:a16="http://schemas.microsoft.com/office/drawing/2014/main" id="{D7558F49-A6F7-43F8-92D2-648DF665CEF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596" r="3596"/>
          <a:stretch>
            <a:fillRect/>
          </a:stretch>
        </p:blipFill>
        <p:spPr/>
      </p:pic>
      <p:sp>
        <p:nvSpPr>
          <p:cNvPr id="4" name="Tijdelijke aanduiding voor tekst 3">
            <a:extLst>
              <a:ext uri="{FF2B5EF4-FFF2-40B4-BE49-F238E27FC236}">
                <a16:creationId xmlns:a16="http://schemas.microsoft.com/office/drawing/2014/main" id="{30B8935A-B8A5-44BB-82EA-B18624E81CC7}"/>
              </a:ext>
            </a:extLst>
          </p:cNvPr>
          <p:cNvSpPr>
            <a:spLocks noGrp="1"/>
          </p:cNvSpPr>
          <p:nvPr>
            <p:ph type="body" sz="half" idx="2"/>
          </p:nvPr>
        </p:nvSpPr>
        <p:spPr/>
        <p:txBody>
          <a:bodyPr>
            <a:normAutofit/>
          </a:bodyPr>
          <a:lstStyle/>
          <a:p>
            <a:r>
              <a:rPr lang="nl-BE" dirty="0"/>
              <a:t> </a:t>
            </a:r>
          </a:p>
          <a:p>
            <a:r>
              <a:rPr lang="nl-BE" dirty="0"/>
              <a:t> </a:t>
            </a:r>
            <a:br>
              <a:rPr lang="nl-BE" dirty="0"/>
            </a:br>
            <a:endParaRPr lang="nl-BE" dirty="0"/>
          </a:p>
          <a:p>
            <a:endParaRPr lang="nl-BE" dirty="0"/>
          </a:p>
        </p:txBody>
      </p:sp>
    </p:spTree>
    <p:extLst>
      <p:ext uri="{BB962C8B-B14F-4D97-AF65-F5344CB8AC3E}">
        <p14:creationId xmlns:p14="http://schemas.microsoft.com/office/powerpoint/2010/main" val="16784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0035" y="1189037"/>
            <a:ext cx="10294375" cy="1143000"/>
          </a:xfrm>
        </p:spPr>
        <p:txBody>
          <a:bodyPr>
            <a:normAutofit fontScale="90000"/>
          </a:bodyPr>
          <a:lstStyle/>
          <a:p>
            <a:br>
              <a:rPr lang="nl-NL" sz="4000" dirty="0"/>
            </a:br>
            <a:br>
              <a:rPr lang="nl-NL" sz="4000" dirty="0"/>
            </a:br>
            <a:r>
              <a:rPr lang="nl-NL" sz="4000" dirty="0"/>
              <a:t>6 – Henri Nouwen: spiritualiteit van de imperfectie</a:t>
            </a:r>
            <a:br>
              <a:rPr lang="nl-NL" dirty="0"/>
            </a:br>
            <a:br>
              <a:rPr lang="nl-NL" dirty="0"/>
            </a:br>
            <a:br>
              <a:rPr lang="nl-NL" dirty="0"/>
            </a:br>
            <a:br>
              <a:rPr lang="nl-NL" dirty="0"/>
            </a:br>
            <a:br>
              <a:rPr lang="nl-NL" dirty="0"/>
            </a:br>
            <a:endParaRPr lang="nl-BE" dirty="0"/>
          </a:p>
        </p:txBody>
      </p:sp>
      <p:sp>
        <p:nvSpPr>
          <p:cNvPr id="3" name="Tijdelijke aanduiding voor inhoud 2"/>
          <p:cNvSpPr>
            <a:spLocks noGrp="1"/>
          </p:cNvSpPr>
          <p:nvPr>
            <p:ph idx="1"/>
          </p:nvPr>
        </p:nvSpPr>
        <p:spPr>
          <a:xfrm>
            <a:off x="1041361" y="1621824"/>
            <a:ext cx="8229600" cy="4525963"/>
          </a:xfrm>
        </p:spPr>
        <p:txBody>
          <a:bodyPr>
            <a:normAutofit fontScale="70000" lnSpcReduction="20000"/>
          </a:bodyPr>
          <a:lstStyle/>
          <a:p>
            <a:r>
              <a:rPr lang="nl-BE" dirty="0"/>
              <a:t>Geslotenheid en transparantie</a:t>
            </a:r>
          </a:p>
          <a:p>
            <a:r>
              <a:rPr lang="nl-BE" dirty="0"/>
              <a:t>Vijandelijkheid en gastvrijheid</a:t>
            </a:r>
          </a:p>
          <a:p>
            <a:r>
              <a:rPr lang="nl-BE" dirty="0"/>
              <a:t>Zelfbespiegeling en gebed</a:t>
            </a:r>
          </a:p>
          <a:p>
            <a:r>
              <a:rPr lang="nl-BE" dirty="0"/>
              <a:t>Bitterheid en dankbaarheid</a:t>
            </a:r>
          </a:p>
          <a:p>
            <a:r>
              <a:rPr lang="nl-BE" dirty="0"/>
              <a:t>Schaamte en vrijheid</a:t>
            </a:r>
          </a:p>
          <a:p>
            <a:r>
              <a:rPr lang="nl-BE" dirty="0"/>
              <a:t>Angst en vertrouwen</a:t>
            </a:r>
          </a:p>
          <a:p>
            <a:r>
              <a:rPr lang="nl-BE" dirty="0"/>
              <a:t>Wanhoop en hoop</a:t>
            </a:r>
          </a:p>
          <a:p>
            <a:r>
              <a:rPr lang="nl-BE" dirty="0"/>
              <a:t>Droefheid en vreugde</a:t>
            </a:r>
          </a:p>
          <a:p>
            <a:r>
              <a:rPr lang="nl-BE" dirty="0"/>
              <a:t>Oud worden en nieuw geboren worden</a:t>
            </a:r>
          </a:p>
          <a:p>
            <a:r>
              <a:rPr lang="nl-BE" dirty="0"/>
              <a:t>Het huis van de angst en het huis van de liefde</a:t>
            </a:r>
          </a:p>
          <a:p>
            <a:r>
              <a:rPr lang="nl-BE" dirty="0"/>
              <a:t>… </a:t>
            </a:r>
          </a:p>
          <a:p>
            <a:endParaRPr lang="nl-NL" dirty="0"/>
          </a:p>
          <a:p>
            <a:pPr marL="0" indent="0">
              <a:buNone/>
            </a:pPr>
            <a:r>
              <a:rPr lang="nl-NL" sz="4000" i="1" dirty="0"/>
              <a:t>Anselm </a:t>
            </a:r>
            <a:r>
              <a:rPr lang="nl-NL" sz="4000" i="1" dirty="0" err="1"/>
              <a:t>Grün</a:t>
            </a:r>
            <a:endParaRPr lang="nl-BE" sz="4000" i="1" dirty="0"/>
          </a:p>
        </p:txBody>
      </p:sp>
    </p:spTree>
    <p:extLst>
      <p:ext uri="{BB962C8B-B14F-4D97-AF65-F5344CB8AC3E}">
        <p14:creationId xmlns:p14="http://schemas.microsoft.com/office/powerpoint/2010/main" val="265881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3153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000" dirty="0"/>
              <a:t>7 – Ignatius van </a:t>
            </a:r>
            <a:r>
              <a:rPr lang="nl-NL" sz="4000" dirty="0" err="1"/>
              <a:t>Loyola</a:t>
            </a:r>
            <a:r>
              <a:rPr lang="nl-NL" sz="4000" dirty="0"/>
              <a:t>: De geestelijke oefeningen – een geloofsdynamiek</a:t>
            </a:r>
            <a:br>
              <a:rPr lang="nl-NL" sz="3600" dirty="0"/>
            </a:br>
            <a:endParaRPr lang="nl-BE" sz="3600" dirty="0"/>
          </a:p>
        </p:txBody>
      </p:sp>
      <p:sp>
        <p:nvSpPr>
          <p:cNvPr id="3" name="Tijdelijke aanduiding voor inhoud 2"/>
          <p:cNvSpPr>
            <a:spLocks noGrp="1"/>
          </p:cNvSpPr>
          <p:nvPr>
            <p:ph idx="1"/>
          </p:nvPr>
        </p:nvSpPr>
        <p:spPr>
          <a:xfrm>
            <a:off x="1775520" y="1268760"/>
            <a:ext cx="8229600" cy="5589240"/>
          </a:xfrm>
        </p:spPr>
        <p:txBody>
          <a:bodyPr>
            <a:normAutofit fontScale="85000" lnSpcReduction="20000"/>
          </a:bodyPr>
          <a:lstStyle/>
          <a:p>
            <a:pPr marL="0" indent="0">
              <a:buNone/>
            </a:pPr>
            <a:r>
              <a:rPr lang="nl-BE" dirty="0"/>
              <a:t>   </a:t>
            </a:r>
            <a:br>
              <a:rPr lang="nl-BE" dirty="0"/>
            </a:br>
            <a:r>
              <a:rPr lang="nl-BE" dirty="0"/>
              <a:t>uitgangspunt en fundament</a:t>
            </a:r>
          </a:p>
          <a:p>
            <a:pPr marL="0" indent="0">
              <a:buNone/>
            </a:pPr>
            <a:endParaRPr lang="nl-BE" dirty="0"/>
          </a:p>
          <a:p>
            <a:r>
              <a:rPr lang="nl-BE" dirty="0"/>
              <a:t>Eerste week: Gods grootheid en mijn concreet leven,</a:t>
            </a:r>
            <a:br>
              <a:rPr lang="nl-BE" dirty="0"/>
            </a:br>
            <a:r>
              <a:rPr lang="nl-BE" i="1" dirty="0"/>
              <a:t>gewetensonderzoek, biecht - PURIFICATIO</a:t>
            </a:r>
          </a:p>
          <a:p>
            <a:r>
              <a:rPr lang="nl-BE" dirty="0"/>
              <a:t>Tweede week: Het leven van Jezus van Nazareth,</a:t>
            </a:r>
            <a:br>
              <a:rPr lang="nl-BE" dirty="0"/>
            </a:br>
            <a:r>
              <a:rPr lang="nl-BE" i="1" dirty="0"/>
              <a:t>levenskeuze, overweging rond de levensstaa</a:t>
            </a:r>
            <a:r>
              <a:rPr lang="nl-BE" dirty="0"/>
              <a:t>t - ILUMINATIO</a:t>
            </a:r>
            <a:endParaRPr lang="nl-BE" i="1" dirty="0"/>
          </a:p>
          <a:p>
            <a:r>
              <a:rPr lang="nl-BE" dirty="0"/>
              <a:t>Derde week: Het lijden en sterven </a:t>
            </a:r>
            <a:br>
              <a:rPr lang="nl-BE" i="1" dirty="0"/>
            </a:br>
            <a:r>
              <a:rPr lang="nl-BE" i="1" dirty="0"/>
              <a:t>je leven ordenen, liefde laten groeien – METAKARDIA</a:t>
            </a:r>
          </a:p>
          <a:p>
            <a:r>
              <a:rPr lang="nl-BE" dirty="0"/>
              <a:t>Vierde week: De verrezen Heer,</a:t>
            </a:r>
            <a:br>
              <a:rPr lang="nl-BE" dirty="0"/>
            </a:br>
            <a:r>
              <a:rPr lang="nl-BE" i="1" dirty="0"/>
              <a:t>vreugde in de navolging, liefde en evenwicht – UNIO</a:t>
            </a:r>
          </a:p>
          <a:p>
            <a:endParaRPr lang="nl-BE" i="1" dirty="0"/>
          </a:p>
          <a:p>
            <a:pPr marL="0" indent="0">
              <a:buNone/>
            </a:pPr>
            <a:endParaRPr lang="nl-BE" i="1" dirty="0"/>
          </a:p>
          <a:p>
            <a:pPr marL="0" indent="0">
              <a:buNone/>
            </a:pPr>
            <a:r>
              <a:rPr lang="nl-BE" i="1" dirty="0"/>
              <a:t>pedagogie en psychologie ‘</a:t>
            </a:r>
            <a:r>
              <a:rPr lang="nl-BE" i="1" dirty="0" err="1"/>
              <a:t>avant</a:t>
            </a:r>
            <a:r>
              <a:rPr lang="nl-BE" i="1" dirty="0"/>
              <a:t> la garde’</a:t>
            </a:r>
          </a:p>
          <a:p>
            <a:pPr marL="0" indent="0">
              <a:buNone/>
            </a:pPr>
            <a:r>
              <a:rPr lang="nl-BE" i="1" dirty="0"/>
              <a:t>	</a:t>
            </a:r>
            <a:br>
              <a:rPr lang="nl-BE" i="1" dirty="0"/>
            </a:br>
            <a:endParaRPr lang="nl-BE" i="1" dirty="0"/>
          </a:p>
        </p:txBody>
      </p:sp>
    </p:spTree>
    <p:extLst>
      <p:ext uri="{BB962C8B-B14F-4D97-AF65-F5344CB8AC3E}">
        <p14:creationId xmlns:p14="http://schemas.microsoft.com/office/powerpoint/2010/main" val="3176394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919536" y="476672"/>
            <a:ext cx="7776864" cy="6186309"/>
          </a:xfrm>
          <a:prstGeom prst="rect">
            <a:avLst/>
          </a:prstGeom>
        </p:spPr>
        <p:txBody>
          <a:bodyPr wrap="square">
            <a:spAutoFit/>
          </a:bodyPr>
          <a:lstStyle/>
          <a:p>
            <a:r>
              <a:rPr lang="nl-BE" u="sng" dirty="0"/>
              <a:t>Een eerste stap:</a:t>
            </a:r>
            <a:r>
              <a:rPr lang="nl-BE" dirty="0"/>
              <a:t> basishoudingen oefenen                            </a:t>
            </a:r>
            <a:r>
              <a:rPr lang="nl-BE" i="1" dirty="0"/>
              <a:t>Karin </a:t>
            </a:r>
            <a:r>
              <a:rPr lang="nl-BE" i="1" dirty="0" err="1"/>
              <a:t>Johne</a:t>
            </a:r>
            <a:r>
              <a:rPr lang="nl-BE" i="1" dirty="0"/>
              <a:t> / 15 weken</a:t>
            </a:r>
          </a:p>
          <a:p>
            <a:endParaRPr lang="nl-BE" dirty="0"/>
          </a:p>
          <a:p>
            <a:endParaRPr lang="nl-BE" dirty="0"/>
          </a:p>
          <a:p>
            <a:r>
              <a:rPr lang="nl-BE" dirty="0"/>
              <a:t>- (opnieuw) leren ontvangen, zich iets laten schenken </a:t>
            </a:r>
          </a:p>
          <a:p>
            <a:r>
              <a:rPr lang="nl-BE" dirty="0"/>
              <a:t>- de juiste verhouding vinden tussen beweging en rust, opnemen en verwerken, naar buiten leven en bij zichzelf blijven</a:t>
            </a:r>
          </a:p>
          <a:p>
            <a:r>
              <a:rPr lang="nl-BE" dirty="0"/>
              <a:t>- tot het wezenlijke doorstoten (capaciteit om symboliek te doorgronden - onderscheidingsvermogen) als voorwaarde tot opties vanuit het geloof</a:t>
            </a:r>
            <a:br>
              <a:rPr lang="nl-BE" dirty="0"/>
            </a:br>
            <a:endParaRPr lang="nl-BE" dirty="0"/>
          </a:p>
          <a:p>
            <a:r>
              <a:rPr lang="nl-BE" i="1" dirty="0"/>
              <a:t>stil worden, tot rust komen, ontvankelijk zijn; stilstaan/verwijlen bij een gedachte, </a:t>
            </a:r>
          </a:p>
          <a:p>
            <a:r>
              <a:rPr lang="nl-BE" i="1" dirty="0"/>
              <a:t>een woord, een beeld; op grond van het teken doorstoten naar de ander</a:t>
            </a:r>
          </a:p>
          <a:p>
            <a:endParaRPr lang="nl-BE" u="sng" dirty="0"/>
          </a:p>
          <a:p>
            <a:r>
              <a:rPr lang="nl-BE" u="sng" dirty="0"/>
              <a:t>Een tweede stap:</a:t>
            </a:r>
            <a:r>
              <a:rPr lang="nl-BE" dirty="0"/>
              <a:t> me laten doordringen van Gods liefde die mijn leven omarmt</a:t>
            </a:r>
          </a:p>
          <a:p>
            <a:endParaRPr lang="nl-BE" dirty="0"/>
          </a:p>
          <a:p>
            <a:r>
              <a:rPr lang="nl-BE" dirty="0"/>
              <a:t>- Gods liefde niet alleen met mijn verstand mediteren, Gods liefde ‘onder de huid’ laten komen, ‘het hart’ begrijpt anders</a:t>
            </a:r>
          </a:p>
          <a:p>
            <a:r>
              <a:rPr lang="nl-BE" dirty="0"/>
              <a:t>- ervaring van innerlijke vreugde en/of vrede beleven </a:t>
            </a:r>
          </a:p>
          <a:p>
            <a:r>
              <a:rPr lang="nl-BE" dirty="0"/>
              <a:t>de vraag naar het kwaad en het lijden in en rond me daarbij niet uit de weg gaan</a:t>
            </a:r>
          </a:p>
          <a:p>
            <a:endParaRPr lang="nl-BE" dirty="0"/>
          </a:p>
          <a:p>
            <a:r>
              <a:rPr lang="nl-BE" i="1" dirty="0"/>
              <a:t>God spreekt me aan; God spreekt zich uit; God wacht op mijn antwoord</a:t>
            </a:r>
          </a:p>
          <a:p>
            <a:endParaRPr lang="nl-BE" dirty="0"/>
          </a:p>
          <a:p>
            <a:endParaRPr lang="nl-BE" dirty="0"/>
          </a:p>
        </p:txBody>
      </p:sp>
    </p:spTree>
    <p:extLst>
      <p:ext uri="{BB962C8B-B14F-4D97-AF65-F5344CB8AC3E}">
        <p14:creationId xmlns:p14="http://schemas.microsoft.com/office/powerpoint/2010/main" val="1649837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847528" y="332657"/>
            <a:ext cx="8064896" cy="6186309"/>
          </a:xfrm>
          <a:prstGeom prst="rect">
            <a:avLst/>
          </a:prstGeom>
        </p:spPr>
        <p:txBody>
          <a:bodyPr wrap="square">
            <a:spAutoFit/>
          </a:bodyPr>
          <a:lstStyle/>
          <a:p>
            <a:r>
              <a:rPr lang="nl-BE" u="sng" dirty="0"/>
              <a:t>Een derde stap</a:t>
            </a:r>
            <a:r>
              <a:rPr lang="nl-BE" dirty="0"/>
              <a:t>: omgang met de donkere kanten en de verzoekingen in mij, </a:t>
            </a:r>
            <a:br>
              <a:rPr lang="nl-BE" dirty="0"/>
            </a:br>
            <a:endParaRPr lang="nl-BE" dirty="0"/>
          </a:p>
          <a:p>
            <a:r>
              <a:rPr lang="nl-BE" dirty="0"/>
              <a:t>- Het is een hele opgave om onverwerkte schuld en verdrongen ervaringen van pijnen lijden op het spoor te komen.</a:t>
            </a:r>
          </a:p>
          <a:p>
            <a:r>
              <a:rPr lang="nl-BE" dirty="0"/>
              <a:t>- Tegenover Gods liefde is schuld in spirituele zin niet moreel in te vullen als de overtreding van een objectieve wet. Schuld is het gevolg van een breuk of een inbreuk op de grondrelaties: mijn relatie met mezelf, met de anderen, met God.</a:t>
            </a:r>
          </a:p>
          <a:p>
            <a:pPr marL="285750" indent="-285750">
              <a:buFontTx/>
              <a:buChar char="-"/>
            </a:pPr>
            <a:endParaRPr lang="nl-BE" dirty="0"/>
          </a:p>
          <a:p>
            <a:r>
              <a:rPr lang="nl-BE" i="1" dirty="0"/>
              <a:t>waakzaamheid tegenover het gevaar me af te sluiten voor Gods onvoorwaardelijke liefde; </a:t>
            </a:r>
            <a:r>
              <a:rPr lang="nl-BE" i="1" dirty="0" err="1"/>
              <a:t>tgo</a:t>
            </a:r>
            <a:r>
              <a:rPr lang="nl-BE" i="1" dirty="0"/>
              <a:t> de macht van de schaduwzijden; </a:t>
            </a:r>
            <a:r>
              <a:rPr lang="nl-BE" i="1" dirty="0" err="1"/>
              <a:t>tgo</a:t>
            </a:r>
            <a:r>
              <a:rPr lang="nl-BE" i="1" dirty="0"/>
              <a:t> bedreiging door gebrek aan deemoed</a:t>
            </a:r>
          </a:p>
          <a:p>
            <a:endParaRPr lang="nl-BE" dirty="0"/>
          </a:p>
          <a:p>
            <a:r>
              <a:rPr lang="nl-BE" u="sng" dirty="0"/>
              <a:t>Een vierde stap: </a:t>
            </a:r>
          </a:p>
          <a:p>
            <a:r>
              <a:rPr lang="nl-BE" dirty="0"/>
              <a:t>Het leven in de navolging van Jezus als antwoord op zijn liefde wil in mijn concrete werkelijkheid geleefd worden. God zien en vinden in het dagdagelijkse leven met zijn opgaven en menselijke relaties.</a:t>
            </a:r>
          </a:p>
          <a:p>
            <a:endParaRPr lang="nl-BE" dirty="0"/>
          </a:p>
          <a:p>
            <a:r>
              <a:rPr lang="nl-BE" u="sng" dirty="0"/>
              <a:t>Een vijfde stap: </a:t>
            </a:r>
          </a:p>
          <a:p>
            <a:r>
              <a:rPr lang="nl-BE" dirty="0"/>
              <a:t>“Niet meer ik leef, maar Christus leeft in mij.” Bereidheid om met Christus mee te leven en te lijden en zijn zending mee te voltrekken. En daarin “de volheid van het leven” ervaren. </a:t>
            </a:r>
          </a:p>
          <a:p>
            <a:endParaRPr lang="nl-BE" dirty="0"/>
          </a:p>
          <a:p>
            <a:endParaRPr lang="nl-BE" dirty="0"/>
          </a:p>
        </p:txBody>
      </p:sp>
    </p:spTree>
    <p:extLst>
      <p:ext uri="{BB962C8B-B14F-4D97-AF65-F5344CB8AC3E}">
        <p14:creationId xmlns:p14="http://schemas.microsoft.com/office/powerpoint/2010/main" val="2783966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526CD-E293-4624-9F39-5315ADE30078}"/>
              </a:ext>
            </a:extLst>
          </p:cNvPr>
          <p:cNvSpPr>
            <a:spLocks noGrp="1"/>
          </p:cNvSpPr>
          <p:nvPr>
            <p:ph type="title"/>
          </p:nvPr>
        </p:nvSpPr>
        <p:spPr/>
        <p:txBody>
          <a:bodyPr>
            <a:normAutofit/>
          </a:bodyPr>
          <a:lstStyle/>
          <a:p>
            <a:r>
              <a:rPr lang="nl-NL" sz="3600" dirty="0"/>
              <a:t>Onderscheiding van de geesten</a:t>
            </a:r>
            <a:endParaRPr lang="nl-BE" sz="3600" dirty="0"/>
          </a:p>
        </p:txBody>
      </p:sp>
      <p:sp>
        <p:nvSpPr>
          <p:cNvPr id="3" name="Tijdelijke aanduiding voor inhoud 2">
            <a:extLst>
              <a:ext uri="{FF2B5EF4-FFF2-40B4-BE49-F238E27FC236}">
                <a16:creationId xmlns:a16="http://schemas.microsoft.com/office/drawing/2014/main" id="{F07816C8-0ED7-4E02-A0A6-4F40B15C750A}"/>
              </a:ext>
            </a:extLst>
          </p:cNvPr>
          <p:cNvSpPr>
            <a:spLocks noGrp="1"/>
          </p:cNvSpPr>
          <p:nvPr>
            <p:ph sz="half" idx="1"/>
          </p:nvPr>
        </p:nvSpPr>
        <p:spPr/>
        <p:txBody>
          <a:bodyPr>
            <a:normAutofit fontScale="62500" lnSpcReduction="20000"/>
          </a:bodyPr>
          <a:lstStyle/>
          <a:p>
            <a:pPr marL="0" indent="0">
              <a:buNone/>
            </a:pPr>
            <a:r>
              <a:rPr lang="nl-NL" dirty="0"/>
              <a:t>Teksten VI en VII</a:t>
            </a:r>
          </a:p>
          <a:p>
            <a:pPr marL="0" indent="0" fontAlgn="base">
              <a:buNone/>
            </a:pPr>
            <a:endParaRPr lang="nl-NL" dirty="0"/>
          </a:p>
          <a:p>
            <a:pPr marL="0" indent="0" fontAlgn="base">
              <a:buNone/>
            </a:pPr>
            <a:endParaRPr lang="nl-NL" dirty="0"/>
          </a:p>
          <a:p>
            <a:pPr marL="0" indent="0" fontAlgn="base">
              <a:buNone/>
            </a:pPr>
            <a:endParaRPr lang="nl-NL" dirty="0"/>
          </a:p>
          <a:p>
            <a:pPr marL="0" indent="0" fontAlgn="base">
              <a:buNone/>
            </a:pPr>
            <a:r>
              <a:rPr lang="nl-NL" dirty="0"/>
              <a:t>Zie ook </a:t>
            </a:r>
            <a:r>
              <a:rPr lang="nl-NL" dirty="0" err="1"/>
              <a:t>Kerknet</a:t>
            </a:r>
            <a:r>
              <a:rPr lang="nl-NL" dirty="0"/>
              <a:t>-academie met Nikolaas </a:t>
            </a:r>
            <a:r>
              <a:rPr lang="nl-NL" dirty="0" err="1"/>
              <a:t>Sintobin</a:t>
            </a:r>
            <a:r>
              <a:rPr lang="nl-NL" dirty="0"/>
              <a:t>:</a:t>
            </a:r>
            <a:br>
              <a:rPr lang="nl-NL" dirty="0"/>
            </a:br>
            <a:endParaRPr lang="nl-NL" dirty="0"/>
          </a:p>
          <a:p>
            <a:pPr marL="0" indent="0">
              <a:buNone/>
            </a:pPr>
            <a:r>
              <a:rPr lang="nl-NL" dirty="0"/>
              <a:t>“Onderscheiden waar het op aankomt</a:t>
            </a:r>
          </a:p>
          <a:p>
            <a:pPr marL="0" indent="0">
              <a:buNone/>
            </a:pPr>
            <a:endParaRPr lang="nl-NL" dirty="0"/>
          </a:p>
        </p:txBody>
      </p:sp>
      <p:sp>
        <p:nvSpPr>
          <p:cNvPr id="4" name="Tijdelijke aanduiding voor inhoud 3">
            <a:extLst>
              <a:ext uri="{FF2B5EF4-FFF2-40B4-BE49-F238E27FC236}">
                <a16:creationId xmlns:a16="http://schemas.microsoft.com/office/drawing/2014/main" id="{FB96D464-587F-4C50-A373-AE1B0A8153CF}"/>
              </a:ext>
            </a:extLst>
          </p:cNvPr>
          <p:cNvSpPr>
            <a:spLocks noGrp="1"/>
          </p:cNvSpPr>
          <p:nvPr>
            <p:ph sz="half" idx="2"/>
          </p:nvPr>
        </p:nvSpPr>
        <p:spPr/>
        <p:txBody>
          <a:bodyPr>
            <a:normAutofit fontScale="62500" lnSpcReduction="20000"/>
          </a:bodyPr>
          <a:lstStyle/>
          <a:p>
            <a:pPr marL="0" indent="0" fontAlgn="base">
              <a:buNone/>
            </a:pPr>
            <a:r>
              <a:rPr lang="nl-NL" dirty="0"/>
              <a:t>”</a:t>
            </a:r>
          </a:p>
          <a:p>
            <a:pPr marL="0" indent="0" fontAlgn="base">
              <a:buNone/>
            </a:pPr>
            <a:r>
              <a:rPr lang="nl-NL" dirty="0"/>
              <a:t> </a:t>
            </a:r>
          </a:p>
          <a:p>
            <a:pPr fontAlgn="base"/>
            <a:r>
              <a:rPr lang="nl-NL" dirty="0">
                <a:hlinkClick r:id="rId2"/>
              </a:rPr>
              <a:t>Gevoelens leren onderscheiden</a:t>
            </a:r>
            <a:endParaRPr lang="nl-NL" dirty="0"/>
          </a:p>
          <a:p>
            <a:pPr fontAlgn="base"/>
            <a:r>
              <a:rPr lang="nl-NL" dirty="0">
                <a:hlinkClick r:id="rId3"/>
              </a:rPr>
              <a:t>Keuzes maken met je gevoel</a:t>
            </a:r>
            <a:endParaRPr lang="nl-NL" dirty="0"/>
          </a:p>
          <a:p>
            <a:pPr fontAlgn="base"/>
            <a:r>
              <a:rPr lang="nl-NL" dirty="0">
                <a:hlinkClick r:id="rId4"/>
              </a:rPr>
              <a:t>Onderscheiden in bijzondere situaties</a:t>
            </a:r>
            <a:endParaRPr lang="nl-NL" dirty="0"/>
          </a:p>
          <a:p>
            <a:pPr fontAlgn="base"/>
            <a:r>
              <a:rPr lang="nl-NL" b="1" cap="all" dirty="0"/>
              <a:t>IN GROEP</a:t>
            </a:r>
          </a:p>
          <a:p>
            <a:pPr fontAlgn="base"/>
            <a:r>
              <a:rPr lang="nl-NL" dirty="0">
                <a:hlinkClick r:id="rId5"/>
              </a:rPr>
              <a:t>Onderscheiden met een groep</a:t>
            </a:r>
            <a:endParaRPr lang="nl-NL" dirty="0"/>
          </a:p>
          <a:p>
            <a:pPr fontAlgn="base"/>
            <a:r>
              <a:rPr lang="nl-NL" dirty="0">
                <a:hlinkClick r:id="rId6"/>
              </a:rPr>
              <a:t>Hoe verloopt onderscheiding in groep?</a:t>
            </a:r>
            <a:endParaRPr lang="nl-NL" dirty="0"/>
          </a:p>
          <a:p>
            <a:pPr fontAlgn="base"/>
            <a:r>
              <a:rPr lang="nl-NL" b="1" cap="all" dirty="0"/>
              <a:t>EXTRAATJES</a:t>
            </a:r>
          </a:p>
          <a:p>
            <a:pPr fontAlgn="base"/>
            <a:r>
              <a:rPr lang="nl-NL" dirty="0">
                <a:hlinkClick r:id="rId7"/>
              </a:rPr>
              <a:t>Extraatje 1: ontdek het boek bij de cursus</a:t>
            </a:r>
            <a:endParaRPr lang="nl-NL" dirty="0"/>
          </a:p>
          <a:p>
            <a:pPr fontAlgn="base"/>
            <a:r>
              <a:rPr lang="nl-NL" dirty="0">
                <a:hlinkClick r:id="rId8"/>
              </a:rPr>
              <a:t>Extraatje 2: leer Ignatius van </a:t>
            </a:r>
            <a:r>
              <a:rPr lang="nl-NL" dirty="0" err="1">
                <a:hlinkClick r:id="rId8"/>
              </a:rPr>
              <a:t>Loyola</a:t>
            </a:r>
            <a:r>
              <a:rPr lang="nl-NL" dirty="0">
                <a:hlinkClick r:id="rId8"/>
              </a:rPr>
              <a:t> beter kennen</a:t>
            </a:r>
            <a:endParaRPr lang="nl-NL" dirty="0"/>
          </a:p>
          <a:p>
            <a:pPr fontAlgn="base"/>
            <a:r>
              <a:rPr lang="nl-NL" dirty="0">
                <a:hlinkClick r:id="rId9"/>
              </a:rPr>
              <a:t>Extraatje 3: onderscheiden met paus Franciscus</a:t>
            </a:r>
            <a:endParaRPr lang="nl-NL" dirty="0"/>
          </a:p>
          <a:p>
            <a:pPr fontAlgn="base"/>
            <a:r>
              <a:rPr lang="nl-NL" dirty="0">
                <a:hlinkClick r:id="rId10"/>
              </a:rPr>
              <a:t>Extraatje 4: je onderscheidingsvermogen verder ontwikkelen</a:t>
            </a:r>
            <a:endParaRPr lang="nl-NL" dirty="0"/>
          </a:p>
          <a:p>
            <a:endParaRPr lang="nl-BE" dirty="0"/>
          </a:p>
        </p:txBody>
      </p:sp>
    </p:spTree>
    <p:extLst>
      <p:ext uri="{BB962C8B-B14F-4D97-AF65-F5344CB8AC3E}">
        <p14:creationId xmlns:p14="http://schemas.microsoft.com/office/powerpoint/2010/main" val="1936760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BE" sz="3600" dirty="0"/>
              <a:t>8 – Geestelijke of spirituele begeleiding</a:t>
            </a:r>
          </a:p>
        </p:txBody>
      </p:sp>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1607639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75364" y="652645"/>
            <a:ext cx="9434554" cy="422031"/>
          </a:xfrm>
        </p:spPr>
        <p:txBody>
          <a:bodyPr>
            <a:noAutofit/>
          </a:bodyPr>
          <a:lstStyle/>
          <a:p>
            <a:pPr algn="l"/>
            <a:r>
              <a:rPr lang="nl-NL" sz="3600" dirty="0"/>
              <a:t>9 – Ruimten voor gemeenschappelijke verdieping</a:t>
            </a:r>
            <a:endParaRPr lang="nl-BE" sz="3600" dirty="0"/>
          </a:p>
        </p:txBody>
      </p:sp>
      <p:sp>
        <p:nvSpPr>
          <p:cNvPr id="3" name="Ondertitel 2"/>
          <p:cNvSpPr>
            <a:spLocks noGrp="1"/>
          </p:cNvSpPr>
          <p:nvPr>
            <p:ph type="subTitle" idx="1"/>
          </p:nvPr>
        </p:nvSpPr>
        <p:spPr>
          <a:xfrm>
            <a:off x="675364" y="1383030"/>
            <a:ext cx="9144000" cy="4091940"/>
          </a:xfrm>
        </p:spPr>
        <p:txBody>
          <a:bodyPr>
            <a:normAutofit fontScale="77500" lnSpcReduction="20000"/>
          </a:bodyPr>
          <a:lstStyle/>
          <a:p>
            <a:pPr algn="l"/>
            <a:r>
              <a:rPr lang="fr-BE" sz="3200" dirty="0" err="1"/>
              <a:t>Ruimten</a:t>
            </a:r>
            <a:r>
              <a:rPr lang="fr-BE" sz="3200" dirty="0"/>
              <a:t> om het </a:t>
            </a:r>
            <a:r>
              <a:rPr lang="fr-BE" sz="3200" dirty="0" err="1"/>
              <a:t>spirituele</a:t>
            </a:r>
            <a:r>
              <a:rPr lang="fr-BE" sz="3200" dirty="0"/>
              <a:t> </a:t>
            </a:r>
            <a:r>
              <a:rPr lang="fr-BE" sz="3200" dirty="0" err="1"/>
              <a:t>leven</a:t>
            </a:r>
            <a:r>
              <a:rPr lang="fr-BE" sz="3200" dirty="0"/>
              <a:t> met </a:t>
            </a:r>
            <a:r>
              <a:rPr lang="fr-BE" sz="3200" dirty="0" err="1"/>
              <a:t>anderen</a:t>
            </a:r>
            <a:r>
              <a:rPr lang="fr-BE" sz="3200" dirty="0"/>
              <a:t> te </a:t>
            </a:r>
            <a:r>
              <a:rPr lang="fr-BE" sz="3200" dirty="0" err="1"/>
              <a:t>beleven</a:t>
            </a:r>
            <a:r>
              <a:rPr lang="fr-BE" sz="3200" dirty="0"/>
              <a:t> en te </a:t>
            </a:r>
            <a:r>
              <a:rPr lang="fr-BE" sz="3200" dirty="0" err="1"/>
              <a:t>delen</a:t>
            </a:r>
            <a:endParaRPr lang="fr-BE" sz="3200" dirty="0"/>
          </a:p>
          <a:p>
            <a:pPr lvl="0" algn="l"/>
            <a:endParaRPr lang="nl-BE" sz="2800" dirty="0">
              <a:solidFill>
                <a:prstClr val="black"/>
              </a:solidFill>
            </a:endParaRPr>
          </a:p>
          <a:p>
            <a:pPr lvl="0" algn="l"/>
            <a:r>
              <a:rPr lang="nl-BE" sz="2800" dirty="0">
                <a:solidFill>
                  <a:prstClr val="black"/>
                </a:solidFill>
              </a:rPr>
              <a:t>Een uitdaging: samen bidden, samen de Bijbel lezen, samen over het Woord spreken en over het eigen leven</a:t>
            </a:r>
            <a:endParaRPr lang="es-ES" sz="2800" dirty="0">
              <a:solidFill>
                <a:prstClr val="black"/>
              </a:solidFill>
            </a:endParaRPr>
          </a:p>
          <a:p>
            <a:pPr algn="l"/>
            <a:endParaRPr lang="fr-BE" sz="3200" dirty="0"/>
          </a:p>
          <a:p>
            <a:pPr marL="457200" indent="-457200" algn="l">
              <a:buFontTx/>
              <a:buChar char="-"/>
            </a:pPr>
            <a:r>
              <a:rPr lang="fr-BE" sz="3200" dirty="0" err="1"/>
              <a:t>samen</a:t>
            </a:r>
            <a:r>
              <a:rPr lang="fr-BE" sz="3200" dirty="0"/>
              <a:t> </a:t>
            </a:r>
            <a:r>
              <a:rPr lang="fr-BE" sz="3200" dirty="0" err="1"/>
              <a:t>een</a:t>
            </a:r>
            <a:r>
              <a:rPr lang="fr-BE" sz="3200" dirty="0"/>
              <a:t> </a:t>
            </a:r>
            <a:r>
              <a:rPr lang="fr-BE" sz="3200" dirty="0" err="1"/>
              <a:t>tekst</a:t>
            </a:r>
            <a:r>
              <a:rPr lang="fr-BE" sz="3200" dirty="0"/>
              <a:t> </a:t>
            </a:r>
            <a:r>
              <a:rPr lang="fr-BE" sz="3200" dirty="0" err="1"/>
              <a:t>uit</a:t>
            </a:r>
            <a:r>
              <a:rPr lang="fr-BE" sz="3200" dirty="0"/>
              <a:t> de </a:t>
            </a:r>
            <a:r>
              <a:rPr lang="fr-BE" sz="3200" dirty="0" err="1"/>
              <a:t>bijbel</a:t>
            </a:r>
            <a:r>
              <a:rPr lang="fr-BE" sz="3200" dirty="0"/>
              <a:t> </a:t>
            </a:r>
            <a:r>
              <a:rPr lang="fr-BE" sz="3200" dirty="0" err="1"/>
              <a:t>lezen</a:t>
            </a:r>
            <a:endParaRPr lang="fr-BE" sz="3200" dirty="0"/>
          </a:p>
          <a:p>
            <a:pPr marL="457200" indent="-457200" algn="l">
              <a:buFontTx/>
              <a:buChar char="-"/>
            </a:pPr>
            <a:r>
              <a:rPr lang="fr-BE" sz="3200" dirty="0"/>
              <a:t>het </a:t>
            </a:r>
            <a:r>
              <a:rPr lang="fr-BE" sz="3200" dirty="0" err="1"/>
              <a:t>schriftgesprek</a:t>
            </a:r>
            <a:r>
              <a:rPr lang="fr-BE" sz="3200" dirty="0"/>
              <a:t> (</a:t>
            </a:r>
            <a:r>
              <a:rPr lang="fr-BE" sz="3200" dirty="0" err="1"/>
              <a:t>gezamenlijke</a:t>
            </a:r>
            <a:r>
              <a:rPr lang="fr-BE" sz="3200" dirty="0"/>
              <a:t> lectio </a:t>
            </a:r>
            <a:r>
              <a:rPr lang="fr-BE" sz="3200" dirty="0" err="1"/>
              <a:t>divina</a:t>
            </a:r>
            <a:r>
              <a:rPr lang="fr-BE" sz="3200" dirty="0"/>
              <a:t>) of </a:t>
            </a:r>
            <a:r>
              <a:rPr lang="fr-BE" sz="3200" dirty="0" err="1"/>
              <a:t>vereenvoudigde</a:t>
            </a:r>
            <a:r>
              <a:rPr lang="fr-BE" sz="3200" dirty="0"/>
              <a:t> </a:t>
            </a:r>
            <a:r>
              <a:rPr lang="fr-BE" sz="3200" dirty="0" err="1"/>
              <a:t>vorm</a:t>
            </a:r>
            <a:r>
              <a:rPr lang="fr-BE" sz="3200" dirty="0"/>
              <a:t> </a:t>
            </a:r>
            <a:r>
              <a:rPr lang="fr-BE" sz="3200" dirty="0" err="1"/>
              <a:t>ervan</a:t>
            </a:r>
            <a:endParaRPr lang="fr-BE" sz="3200" dirty="0"/>
          </a:p>
          <a:p>
            <a:pPr marL="457200" indent="-457200" algn="l">
              <a:buFontTx/>
              <a:buChar char="-"/>
            </a:pPr>
            <a:r>
              <a:rPr lang="fr-BE" sz="3200" dirty="0" err="1"/>
              <a:t>levensbetrachting</a:t>
            </a:r>
            <a:endParaRPr lang="fr-BE" sz="3200" dirty="0"/>
          </a:p>
          <a:p>
            <a:pPr marL="457200" indent="-457200" algn="l">
              <a:buFontTx/>
              <a:buChar char="-"/>
            </a:pPr>
            <a:r>
              <a:rPr lang="fr-BE" sz="3200" dirty="0"/>
              <a:t>révision de vie (</a:t>
            </a:r>
            <a:r>
              <a:rPr lang="fr-BE" sz="3200" dirty="0" err="1"/>
              <a:t>zien</a:t>
            </a:r>
            <a:r>
              <a:rPr lang="fr-BE" sz="3200" dirty="0"/>
              <a:t> – </a:t>
            </a:r>
            <a:r>
              <a:rPr lang="fr-BE" sz="3200" dirty="0" err="1"/>
              <a:t>oordelen</a:t>
            </a:r>
            <a:r>
              <a:rPr lang="fr-BE" sz="3200" dirty="0"/>
              <a:t> – </a:t>
            </a:r>
            <a:r>
              <a:rPr lang="fr-BE" sz="3200" dirty="0" err="1"/>
              <a:t>handelen</a:t>
            </a:r>
            <a:r>
              <a:rPr lang="fr-BE" sz="3200" dirty="0"/>
              <a:t>)</a:t>
            </a:r>
          </a:p>
          <a:p>
            <a:pPr marL="457200" indent="-457200" algn="l">
              <a:buFontTx/>
              <a:buChar char="-"/>
            </a:pPr>
            <a:r>
              <a:rPr lang="fr-BE" sz="3200" dirty="0"/>
              <a:t>…</a:t>
            </a:r>
          </a:p>
          <a:p>
            <a:pPr marL="457200" indent="-457200">
              <a:buFontTx/>
              <a:buChar char="-"/>
            </a:pPr>
            <a:endParaRPr lang="nl-BE" sz="3200" dirty="0"/>
          </a:p>
        </p:txBody>
      </p:sp>
    </p:spTree>
    <p:extLst>
      <p:ext uri="{BB962C8B-B14F-4D97-AF65-F5344CB8AC3E}">
        <p14:creationId xmlns:p14="http://schemas.microsoft.com/office/powerpoint/2010/main" val="815355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0E708-8421-4DBB-8499-0FD747C10E36}"/>
              </a:ext>
            </a:extLst>
          </p:cNvPr>
          <p:cNvSpPr>
            <a:spLocks noGrp="1"/>
          </p:cNvSpPr>
          <p:nvPr>
            <p:ph type="title"/>
          </p:nvPr>
        </p:nvSpPr>
        <p:spPr>
          <a:xfrm>
            <a:off x="697447" y="5349107"/>
            <a:ext cx="3932237" cy="1600200"/>
          </a:xfrm>
        </p:spPr>
        <p:txBody>
          <a:bodyPr>
            <a:normAutofit/>
          </a:bodyPr>
          <a:lstStyle/>
          <a:p>
            <a:pPr lvl="0">
              <a:spcBef>
                <a:spcPts val="1000"/>
              </a:spcBef>
            </a:pPr>
            <a:br>
              <a:rPr lang="nl-BE" sz="1000" dirty="0">
                <a:solidFill>
                  <a:prstClr val="black"/>
                </a:solidFill>
                <a:latin typeface="Calibri" panose="020F0502020204030204"/>
                <a:ea typeface="+mn-ea"/>
                <a:cs typeface="+mn-cs"/>
              </a:rPr>
            </a:br>
            <a:br>
              <a:rPr lang="nl-BE" sz="1000" dirty="0">
                <a:solidFill>
                  <a:prstClr val="black"/>
                </a:solidFill>
                <a:latin typeface="Calibri" panose="020F0502020204030204"/>
                <a:ea typeface="+mn-ea"/>
                <a:cs typeface="+mn-cs"/>
              </a:rPr>
            </a:br>
            <a:endParaRPr lang="nl-BE" dirty="0"/>
          </a:p>
        </p:txBody>
      </p:sp>
      <p:sp>
        <p:nvSpPr>
          <p:cNvPr id="4" name="Tijdelijke aanduiding voor tekst 3">
            <a:extLst>
              <a:ext uri="{FF2B5EF4-FFF2-40B4-BE49-F238E27FC236}">
                <a16:creationId xmlns:a16="http://schemas.microsoft.com/office/drawing/2014/main" id="{EBD4AF44-4D0B-42B9-99C0-B854F9639FFA}"/>
              </a:ext>
            </a:extLst>
          </p:cNvPr>
          <p:cNvSpPr>
            <a:spLocks noGrp="1"/>
          </p:cNvSpPr>
          <p:nvPr>
            <p:ph type="body" sz="half" idx="2"/>
          </p:nvPr>
        </p:nvSpPr>
        <p:spPr>
          <a:xfrm>
            <a:off x="507599" y="1716041"/>
            <a:ext cx="3932237" cy="3811588"/>
          </a:xfrm>
        </p:spPr>
        <p:txBody>
          <a:bodyPr>
            <a:normAutofit fontScale="92500" lnSpcReduction="20000"/>
          </a:bodyPr>
          <a:lstStyle/>
          <a:p>
            <a:r>
              <a:rPr lang="nl-BE" dirty="0"/>
              <a:t>Hulpmiddelen voor het gebed en verdere studie:</a:t>
            </a:r>
          </a:p>
          <a:p>
            <a:r>
              <a:rPr lang="nl-BE" u="sng" dirty="0">
                <a:hlinkClick r:id="rId2"/>
              </a:rPr>
              <a:t>www.biddenonderweg.org</a:t>
            </a:r>
            <a:endParaRPr lang="nl-BE" dirty="0"/>
          </a:p>
          <a:p>
            <a:r>
              <a:rPr lang="nl-BE" u="sng" dirty="0">
                <a:hlinkClick r:id="rId3"/>
              </a:rPr>
              <a:t>www.ignatiaansbidden.org</a:t>
            </a:r>
            <a:endParaRPr lang="nl-BE" dirty="0"/>
          </a:p>
          <a:p>
            <a:r>
              <a:rPr lang="nl-BE" u="sng" dirty="0">
                <a:hlinkClick r:id="rId4"/>
              </a:rPr>
              <a:t>www.beeldmeditaties.nl</a:t>
            </a:r>
            <a:endParaRPr lang="nl-BE" dirty="0"/>
          </a:p>
          <a:p>
            <a:r>
              <a:rPr lang="nl-BE" u="sng" dirty="0">
                <a:hlinkClick r:id="rId5"/>
              </a:rPr>
              <a:t>www.startdestilte.be</a:t>
            </a:r>
            <a:endParaRPr lang="nl-BE" dirty="0"/>
          </a:p>
          <a:p>
            <a:r>
              <a:rPr lang="nl-BE" u="sng" dirty="0">
                <a:hlinkClick r:id="rId6"/>
              </a:rPr>
              <a:t>www.verderkijken.org</a:t>
            </a:r>
            <a:endParaRPr lang="nl-BE" u="sng" dirty="0"/>
          </a:p>
          <a:p>
            <a:r>
              <a:rPr lang="nl-BE" u="sng" dirty="0">
                <a:hlinkClick r:id="rId7"/>
              </a:rPr>
              <a:t>www.bijbelcitaat.be/</a:t>
            </a:r>
            <a:endParaRPr lang="nl-BE" u="sng" dirty="0"/>
          </a:p>
          <a:p>
            <a:r>
              <a:rPr lang="nl-BE" u="sng" dirty="0">
                <a:hlinkClick r:id="rId8"/>
              </a:rPr>
              <a:t>www.abdijzevenkerken.be/links</a:t>
            </a:r>
            <a:endParaRPr lang="nl-BE" u="sng" dirty="0"/>
          </a:p>
          <a:p>
            <a:r>
              <a:rPr lang="nl-BE" u="sng" dirty="0">
                <a:hlinkClick r:id="rId9"/>
              </a:rPr>
              <a:t>www.kerknet.be</a:t>
            </a:r>
            <a:endParaRPr lang="nl-BE" u="sng" dirty="0"/>
          </a:p>
          <a:p>
            <a:r>
              <a:rPr lang="nl-BE" u="sng" dirty="0">
                <a:hlinkClick r:id="rId10"/>
              </a:rPr>
              <a:t>www.groeien.info</a:t>
            </a:r>
            <a:endParaRPr lang="nl-BE" u="sng" dirty="0"/>
          </a:p>
          <a:p>
            <a:r>
              <a:rPr lang="nl-BE" dirty="0">
                <a:hlinkClick r:id="rId11"/>
              </a:rPr>
              <a:t>www.kuleuven.be/thomas/page/</a:t>
            </a:r>
            <a:endParaRPr lang="nl-BE" dirty="0"/>
          </a:p>
          <a:p>
            <a:r>
              <a:rPr lang="nl-NL" dirty="0">
                <a:hlinkClick r:id="rId12"/>
              </a:rPr>
              <a:t>https://www.kuleuven.be/thomas/page/gelovig-leven/</a:t>
            </a:r>
            <a:endParaRPr lang="nl-NL" dirty="0"/>
          </a:p>
          <a:p>
            <a:endParaRPr lang="nl-BE" dirty="0"/>
          </a:p>
          <a:p>
            <a:endParaRPr lang="nl-BE" dirty="0"/>
          </a:p>
        </p:txBody>
      </p:sp>
      <mc:AlternateContent xmlns:mc="http://schemas.openxmlformats.org/markup-compatibility/2006" xmlns:pslz="http://schemas.microsoft.com/office/powerpoint/2016/slidezoom">
        <mc:Choice Requires="pslz">
          <p:graphicFrame>
            <p:nvGraphicFramePr>
              <p:cNvPr id="7" name="Diazoom 6">
                <a:extLst>
                  <a:ext uri="{FF2B5EF4-FFF2-40B4-BE49-F238E27FC236}">
                    <a16:creationId xmlns:a16="http://schemas.microsoft.com/office/drawing/2014/main" id="{9EE23C4B-44EA-415A-9F6B-78F2B6AF1E09}"/>
                  </a:ext>
                </a:extLst>
              </p:cNvPr>
              <p:cNvGraphicFramePr>
                <a:graphicFrameLocks noChangeAspect="1"/>
              </p:cNvGraphicFramePr>
              <p:nvPr>
                <p:extLst/>
              </p:nvPr>
            </p:nvGraphicFramePr>
            <p:xfrm flipH="1">
              <a:off x="13524475" y="463487"/>
              <a:ext cx="403560" cy="5940000"/>
            </p:xfrm>
            <a:graphic>
              <a:graphicData uri="http://schemas.microsoft.com/office/powerpoint/2016/slidezoom">
                <pslz:sldZm>
                  <pslz:sldZmObj sldId="268" cId="1034938580">
                    <pslz:zmPr id="{0DD3AFB8-13A6-4714-9EFA-DC4C336599E5}" returnToParent="0" transitionDur="1000">
                      <p166:blipFill xmlns:p166="http://schemas.microsoft.com/office/powerpoint/2016/6/main">
                        <a:blip r:embed="rId13"/>
                        <a:stretch>
                          <a:fillRect/>
                        </a:stretch>
                      </p166:blipFill>
                      <p166:spPr xmlns:p166="http://schemas.microsoft.com/office/powerpoint/2016/6/main">
                        <a:xfrm flipH="1">
                          <a:off x="0" y="0"/>
                          <a:ext cx="403560" cy="5940000"/>
                        </a:xfrm>
                        <a:prstGeom prst="rect">
                          <a:avLst/>
                        </a:prstGeom>
                        <a:ln w="3175">
                          <a:solidFill>
                            <a:prstClr val="ltGray"/>
                          </a:solidFill>
                        </a:ln>
                      </p166:spPr>
                    </pslz:zmPr>
                  </pslz:sldZmObj>
                </pslz:sldZm>
              </a:graphicData>
            </a:graphic>
          </p:graphicFrame>
        </mc:Choice>
        <mc:Fallback xmlns="">
          <p:pic>
            <p:nvPicPr>
              <p:cNvPr id="7" name="Diazoom 6">
                <a:extLst>
                  <a:ext uri="{FF2B5EF4-FFF2-40B4-BE49-F238E27FC236}">
                    <a16:creationId xmlns:a16="http://schemas.microsoft.com/office/drawing/2014/main" id="{9EE23C4B-44EA-415A-9F6B-78F2B6AF1E09}"/>
                  </a:ext>
                </a:extLst>
              </p:cNvPr>
              <p:cNvPicPr>
                <a:picLocks noGrp="1" noRot="1" noChangeAspect="1" noMove="1" noResize="1" noEditPoints="1" noAdjustHandles="1" noChangeArrowheads="1" noChangeShapeType="1"/>
              </p:cNvPicPr>
              <p:nvPr/>
            </p:nvPicPr>
            <p:blipFill>
              <a:blip r:embed="rId14"/>
              <a:stretch>
                <a:fillRect/>
              </a:stretch>
            </p:blipFill>
            <p:spPr>
              <a:xfrm flipH="1">
                <a:off x="13524475" y="463487"/>
                <a:ext cx="403560" cy="5940000"/>
              </a:xfrm>
              <a:prstGeom prst="rect">
                <a:avLst/>
              </a:prstGeom>
              <a:ln w="3175">
                <a:solidFill>
                  <a:prstClr val="ltGray"/>
                </a:solidFill>
              </a:ln>
            </p:spPr>
          </p:pic>
        </mc:Fallback>
      </mc:AlternateContent>
      <p:sp>
        <p:nvSpPr>
          <p:cNvPr id="8" name="Tijdelijke aanduiding voor afbeelding 2">
            <a:extLst>
              <a:ext uri="{FF2B5EF4-FFF2-40B4-BE49-F238E27FC236}">
                <a16:creationId xmlns:a16="http://schemas.microsoft.com/office/drawing/2014/main" id="{2ED920BD-8D79-41DB-863D-1287043FC0F6}"/>
              </a:ext>
            </a:extLst>
          </p:cNvPr>
          <p:cNvSpPr txBox="1">
            <a:spLocks/>
          </p:cNvSpPr>
          <p:nvPr/>
        </p:nvSpPr>
        <p:spPr>
          <a:xfrm>
            <a:off x="5180012" y="987425"/>
            <a:ext cx="6172200" cy="4873625"/>
          </a:xfrm>
          <a:prstGeom prst="rect">
            <a:avLst/>
          </a:prstGeom>
        </p:spPr>
      </p:sp>
      <p:pic>
        <p:nvPicPr>
          <p:cNvPr id="10" name="Tijdelijke aanduiding voor afbeelding 9">
            <a:extLst>
              <a:ext uri="{FF2B5EF4-FFF2-40B4-BE49-F238E27FC236}">
                <a16:creationId xmlns:a16="http://schemas.microsoft.com/office/drawing/2014/main" id="{F5E884EC-ADBD-4465-A4AA-789563463D10}"/>
              </a:ext>
            </a:extLst>
          </p:cNvPr>
          <p:cNvPicPr>
            <a:picLocks noGrp="1" noChangeAspect="1"/>
          </p:cNvPicPr>
          <p:nvPr>
            <p:ph type="pic" idx="1"/>
          </p:nvPr>
        </p:nvPicPr>
        <p:blipFill>
          <a:blip r:embed="rId15" cstate="print">
            <a:extLst>
              <a:ext uri="{28A0092B-C50C-407E-A947-70E740481C1C}">
                <a14:useLocalDpi xmlns:a14="http://schemas.microsoft.com/office/drawing/2010/main" val="0"/>
              </a:ext>
            </a:extLst>
          </a:blip>
          <a:srcRect t="11119" b="11119"/>
          <a:stretch>
            <a:fillRect/>
          </a:stretch>
        </p:blipFill>
        <p:spPr>
          <a:xfrm>
            <a:off x="5171433" y="347630"/>
            <a:ext cx="6172200" cy="6400800"/>
          </a:xfrm>
          <a:prstGeom prst="rect">
            <a:avLst/>
          </a:prstGeom>
        </p:spPr>
      </p:pic>
    </p:spTree>
    <p:extLst>
      <p:ext uri="{BB962C8B-B14F-4D97-AF65-F5344CB8AC3E}">
        <p14:creationId xmlns:p14="http://schemas.microsoft.com/office/powerpoint/2010/main" val="1218970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8C9C6-371C-4F5D-BB4F-D40D28B2C312}"/>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0FDF5258-4195-4F48-8463-323D80D8CB9D}"/>
              </a:ext>
            </a:extLst>
          </p:cNvPr>
          <p:cNvSpPr>
            <a:spLocks noGrp="1"/>
          </p:cNvSpPr>
          <p:nvPr>
            <p:ph idx="1"/>
          </p:nvPr>
        </p:nvSpPr>
        <p:spPr/>
        <p:txBody>
          <a:bodyPr/>
          <a:lstStyle/>
          <a:p>
            <a:pPr marL="0" indent="0">
              <a:buNone/>
            </a:pPr>
            <a:r>
              <a:rPr lang="nl-BE" dirty="0">
                <a:hlinkClick r:id="rId2"/>
              </a:rPr>
              <a:t>https://youtu.be/3QSfYWTUx9E</a:t>
            </a:r>
            <a:endParaRPr lang="nl-BE" dirty="0"/>
          </a:p>
          <a:p>
            <a:pPr marL="0" indent="0">
              <a:buNone/>
            </a:pPr>
            <a:endParaRPr lang="nl-NL" dirty="0"/>
          </a:p>
          <a:p>
            <a:pPr marL="0" indent="0">
              <a:buNone/>
            </a:pPr>
            <a:r>
              <a:rPr lang="nl-NL" dirty="0"/>
              <a:t>S</a:t>
            </a:r>
            <a:r>
              <a:rPr lang="nl-BE" dirty="0" err="1"/>
              <a:t>tef</a:t>
            </a:r>
            <a:r>
              <a:rPr lang="nl-BE" dirty="0"/>
              <a:t> Bos: Het lied van Ruth</a:t>
            </a:r>
          </a:p>
        </p:txBody>
      </p:sp>
    </p:spTree>
    <p:extLst>
      <p:ext uri="{BB962C8B-B14F-4D97-AF65-F5344CB8AC3E}">
        <p14:creationId xmlns:p14="http://schemas.microsoft.com/office/powerpoint/2010/main" val="198975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9612C-48F3-489B-B980-166375750F1E}"/>
              </a:ext>
            </a:extLst>
          </p:cNvPr>
          <p:cNvSpPr>
            <a:spLocks noGrp="1"/>
          </p:cNvSpPr>
          <p:nvPr>
            <p:ph type="title"/>
          </p:nvPr>
        </p:nvSpPr>
        <p:spPr>
          <a:xfrm>
            <a:off x="839788" y="1428750"/>
            <a:ext cx="10515600" cy="261938"/>
          </a:xfrm>
        </p:spPr>
        <p:txBody>
          <a:bodyPr>
            <a:normAutofit fontScale="90000"/>
          </a:bodyPr>
          <a:lstStyle/>
          <a:p>
            <a:r>
              <a:rPr lang="nl-NL" sz="3100" dirty="0"/>
              <a:t>“Ik ben de ware Wijnstok en </a:t>
            </a:r>
            <a:r>
              <a:rPr lang="nl-NL" sz="3100" dirty="0" err="1"/>
              <a:t>en</a:t>
            </a:r>
            <a:r>
              <a:rPr lang="nl-NL" sz="3100" dirty="0"/>
              <a:t> mijn Vader is de wijnbouwer. Iedere rank aan mij die geen vrucht draagt, ,snijdt hij weg, en iedere rank die wel vrucht draagt, snoeit hij bij die reinigt Hij, opdat hij meer vrucht draagt.” Johannes 15, 1-2</a:t>
            </a:r>
            <a:br>
              <a:rPr lang="nl-NL" dirty="0"/>
            </a:br>
            <a:endParaRPr lang="nl-BE" dirty="0"/>
          </a:p>
        </p:txBody>
      </p:sp>
      <p:sp>
        <p:nvSpPr>
          <p:cNvPr id="3" name="Tijdelijke aanduiding voor tekst 2">
            <a:extLst>
              <a:ext uri="{FF2B5EF4-FFF2-40B4-BE49-F238E27FC236}">
                <a16:creationId xmlns:a16="http://schemas.microsoft.com/office/drawing/2014/main" id="{70F6DF16-60E5-4F85-A295-7FC20D1097D9}"/>
              </a:ext>
            </a:extLst>
          </p:cNvPr>
          <p:cNvSpPr>
            <a:spLocks noGrp="1"/>
          </p:cNvSpPr>
          <p:nvPr>
            <p:ph type="body" idx="1"/>
          </p:nvPr>
        </p:nvSpPr>
        <p:spPr>
          <a:xfrm>
            <a:off x="839788" y="2379215"/>
            <a:ext cx="5157787" cy="186373"/>
          </a:xfrm>
        </p:spPr>
        <p:txBody>
          <a:bodyPr>
            <a:normAutofit fontScale="25000" lnSpcReduction="20000"/>
          </a:bodyPr>
          <a:lstStyle/>
          <a:p>
            <a:endParaRPr lang="nl-BE" dirty="0"/>
          </a:p>
        </p:txBody>
      </p:sp>
      <p:pic>
        <p:nvPicPr>
          <p:cNvPr id="8" name="Tijdelijke aanduiding voor inhoud 7">
            <a:extLst>
              <a:ext uri="{FF2B5EF4-FFF2-40B4-BE49-F238E27FC236}">
                <a16:creationId xmlns:a16="http://schemas.microsoft.com/office/drawing/2014/main" id="{AF29BF93-27DE-4A37-A45F-4A20F517C3E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1942" y="2565588"/>
            <a:ext cx="4598348" cy="2395280"/>
          </a:xfrm>
        </p:spPr>
      </p:pic>
      <p:sp>
        <p:nvSpPr>
          <p:cNvPr id="5" name="Tijdelijke aanduiding voor tekst 4">
            <a:extLst>
              <a:ext uri="{FF2B5EF4-FFF2-40B4-BE49-F238E27FC236}">
                <a16:creationId xmlns:a16="http://schemas.microsoft.com/office/drawing/2014/main" id="{6AA1BE37-873D-4849-893F-D84B37BDE2EE}"/>
              </a:ext>
            </a:extLst>
          </p:cNvPr>
          <p:cNvSpPr>
            <a:spLocks noGrp="1"/>
          </p:cNvSpPr>
          <p:nvPr>
            <p:ph type="body" sz="quarter" idx="3"/>
          </p:nvPr>
        </p:nvSpPr>
        <p:spPr>
          <a:xfrm>
            <a:off x="6407102" y="3222594"/>
            <a:ext cx="5183188" cy="51010"/>
          </a:xfrm>
        </p:spPr>
        <p:txBody>
          <a:bodyPr>
            <a:normAutofit fontScale="25000" lnSpcReduction="20000"/>
          </a:bodyPr>
          <a:lstStyle/>
          <a:p>
            <a:endParaRPr lang="nl-BE" dirty="0"/>
          </a:p>
        </p:txBody>
      </p:sp>
      <p:pic>
        <p:nvPicPr>
          <p:cNvPr id="10" name="Tijdelijke aanduiding voor inhoud 9">
            <a:extLst>
              <a:ext uri="{FF2B5EF4-FFF2-40B4-BE49-F238E27FC236}">
                <a16:creationId xmlns:a16="http://schemas.microsoft.com/office/drawing/2014/main" id="{534668FF-0FBC-4A0F-B76F-0C1241D9377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899475" y="3495676"/>
            <a:ext cx="4300584" cy="2430764"/>
          </a:xfrm>
        </p:spPr>
      </p:pic>
    </p:spTree>
    <p:extLst>
      <p:ext uri="{BB962C8B-B14F-4D97-AF65-F5344CB8AC3E}">
        <p14:creationId xmlns:p14="http://schemas.microsoft.com/office/powerpoint/2010/main" val="77601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s-ES" dirty="0"/>
          </a:p>
        </p:txBody>
      </p:sp>
      <p:sp>
        <p:nvSpPr>
          <p:cNvPr id="3" name="Tijdelijke aanduiding voor inhoud 2"/>
          <p:cNvSpPr>
            <a:spLocks noGrp="1"/>
          </p:cNvSpPr>
          <p:nvPr>
            <p:ph idx="1"/>
          </p:nvPr>
        </p:nvSpPr>
        <p:spPr>
          <a:xfrm>
            <a:off x="548640" y="550416"/>
            <a:ext cx="11155680" cy="5575748"/>
          </a:xfrm>
        </p:spPr>
        <p:txBody>
          <a:bodyPr>
            <a:normAutofit fontScale="92500" lnSpcReduction="20000"/>
          </a:bodyPr>
          <a:lstStyle/>
          <a:p>
            <a:pPr marL="0" indent="0">
              <a:buNone/>
            </a:pPr>
            <a:r>
              <a:rPr lang="nl-NL" dirty="0"/>
              <a:t>Deel 1: De spirituele reis</a:t>
            </a:r>
            <a:endParaRPr lang="nl-BE" dirty="0"/>
          </a:p>
          <a:p>
            <a:pPr marL="0" indent="0">
              <a:buNone/>
            </a:pPr>
            <a:r>
              <a:rPr lang="nl-BE" dirty="0"/>
              <a:t>1 – James </a:t>
            </a:r>
            <a:r>
              <a:rPr lang="nl-BE" dirty="0" err="1"/>
              <a:t>Fowler</a:t>
            </a:r>
            <a:r>
              <a:rPr lang="nl-BE" dirty="0"/>
              <a:t>: Inzicht in geloofsontwikkeling </a:t>
            </a:r>
          </a:p>
          <a:p>
            <a:pPr marL="0" indent="0">
              <a:buNone/>
            </a:pPr>
            <a:r>
              <a:rPr lang="nl-BE" dirty="0"/>
              <a:t>2 – Fritz </a:t>
            </a:r>
            <a:r>
              <a:rPr lang="nl-BE" dirty="0" err="1"/>
              <a:t>Oser</a:t>
            </a:r>
            <a:r>
              <a:rPr lang="nl-BE" dirty="0"/>
              <a:t>: Het Paul-dilemma</a:t>
            </a:r>
          </a:p>
          <a:p>
            <a:pPr marL="0" indent="0">
              <a:buNone/>
            </a:pPr>
            <a:r>
              <a:rPr lang="nl-NL" dirty="0"/>
              <a:t>3 – Beatrijs van Nazareth:</a:t>
            </a:r>
            <a:r>
              <a:rPr lang="nl-NL" dirty="0">
                <a:solidFill>
                  <a:prstClr val="black"/>
                </a:solidFill>
              </a:rPr>
              <a:t> Van zeven manieren van heiliger minne</a:t>
            </a:r>
            <a:r>
              <a:rPr lang="nl-NL" dirty="0"/>
              <a:t> </a:t>
            </a:r>
            <a:endParaRPr lang="nl-BE" dirty="0"/>
          </a:p>
          <a:p>
            <a:pPr marL="0" indent="0">
              <a:buNone/>
            </a:pPr>
            <a:r>
              <a:rPr lang="nl-NL" dirty="0"/>
              <a:t>4</a:t>
            </a:r>
            <a:r>
              <a:rPr lang="nl-BE" dirty="0"/>
              <a:t> – Johannes van het Kruis: De bestijging van de berg Karmel</a:t>
            </a:r>
          </a:p>
          <a:p>
            <a:pPr marL="0" indent="0">
              <a:buNone/>
            </a:pPr>
            <a:r>
              <a:rPr lang="nl-BE" dirty="0"/>
              <a:t>5 – Theresia van Avila: De innerlijke burcht en de zeven verblijven – een spirituele ontwikkeling (</a:t>
            </a:r>
            <a:r>
              <a:rPr lang="nl-BE" dirty="0" err="1"/>
              <a:t>Jesus</a:t>
            </a:r>
            <a:r>
              <a:rPr lang="nl-BE" dirty="0"/>
              <a:t> </a:t>
            </a:r>
            <a:r>
              <a:rPr lang="nl-BE" dirty="0" err="1"/>
              <a:t>Castellano</a:t>
            </a:r>
            <a:r>
              <a:rPr lang="nl-BE" dirty="0"/>
              <a:t> </a:t>
            </a:r>
            <a:r>
              <a:rPr lang="nl-BE" dirty="0" err="1"/>
              <a:t>Cervera</a:t>
            </a:r>
            <a:r>
              <a:rPr lang="nl-BE" dirty="0"/>
              <a:t>)</a:t>
            </a:r>
          </a:p>
          <a:p>
            <a:pPr marL="0" indent="0">
              <a:buNone/>
            </a:pPr>
            <a:r>
              <a:rPr lang="nl-BE" dirty="0"/>
              <a:t>6 – Henri Nouwen: De spiritualiteit van de imperfectie</a:t>
            </a:r>
            <a:br>
              <a:rPr lang="nl-BE" dirty="0"/>
            </a:br>
            <a:endParaRPr lang="nl-BE" dirty="0"/>
          </a:p>
          <a:p>
            <a:pPr marL="0" indent="0">
              <a:buNone/>
            </a:pPr>
            <a:r>
              <a:rPr lang="nl-NL" dirty="0"/>
              <a:t>Deel 2: Tochtgenoten</a:t>
            </a:r>
            <a:endParaRPr lang="nl-BE" dirty="0"/>
          </a:p>
          <a:p>
            <a:pPr marL="0" indent="0">
              <a:buNone/>
            </a:pPr>
            <a:r>
              <a:rPr lang="nl-BE" dirty="0"/>
              <a:t>7 – Ignatius van </a:t>
            </a:r>
            <a:r>
              <a:rPr lang="nl-BE" dirty="0" err="1"/>
              <a:t>Loyola</a:t>
            </a:r>
            <a:r>
              <a:rPr lang="nl-BE" dirty="0"/>
              <a:t>: De geestelijke oefeningen en de onderscheiding van de geesten – een geloofsdynamiek</a:t>
            </a:r>
          </a:p>
          <a:p>
            <a:pPr marL="0" indent="0">
              <a:buNone/>
            </a:pPr>
            <a:r>
              <a:rPr lang="nl-BE" dirty="0"/>
              <a:t>8 – Geestelijke begeleiding</a:t>
            </a:r>
          </a:p>
          <a:p>
            <a:pPr marL="0" indent="0">
              <a:buNone/>
            </a:pPr>
            <a:r>
              <a:rPr lang="nl-BE" dirty="0"/>
              <a:t>9 – </a:t>
            </a:r>
            <a:r>
              <a:rPr lang="nl-NL" dirty="0"/>
              <a:t>Ruimten voor gemeenschappelijke verdieping</a:t>
            </a:r>
            <a:endParaRPr lang="es-ES" dirty="0"/>
          </a:p>
        </p:txBody>
      </p:sp>
    </p:spTree>
    <p:extLst>
      <p:ext uri="{BB962C8B-B14F-4D97-AF65-F5344CB8AC3E}">
        <p14:creationId xmlns:p14="http://schemas.microsoft.com/office/powerpoint/2010/main" val="3589422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456946"/>
            <a:ext cx="10515600" cy="1325563"/>
          </a:xfrm>
        </p:spPr>
        <p:txBody>
          <a:bodyPr>
            <a:normAutofit/>
          </a:bodyPr>
          <a:lstStyle/>
          <a:p>
            <a:pPr algn="l"/>
            <a:r>
              <a:rPr lang="nl-BE" sz="3600" dirty="0"/>
              <a:t>1 Inzicht in geloofsontwikkeling:</a:t>
            </a:r>
            <a:br>
              <a:rPr lang="nl-BE" sz="3600" dirty="0"/>
            </a:br>
            <a:r>
              <a:rPr lang="nl-BE" sz="3600" dirty="0"/>
              <a:t>JAMES FOWLER    </a:t>
            </a:r>
            <a:endParaRPr lang="es-ES" sz="3600" dirty="0"/>
          </a:p>
        </p:txBody>
      </p:sp>
      <p:sp>
        <p:nvSpPr>
          <p:cNvPr id="3" name="Tijdelijke aanduiding voor inhoud 2"/>
          <p:cNvSpPr>
            <a:spLocks noGrp="1"/>
          </p:cNvSpPr>
          <p:nvPr>
            <p:ph idx="1"/>
          </p:nvPr>
        </p:nvSpPr>
        <p:spPr>
          <a:xfrm>
            <a:off x="838200" y="4098182"/>
            <a:ext cx="10515600" cy="4351338"/>
          </a:xfrm>
        </p:spPr>
        <p:txBody>
          <a:bodyPr>
            <a:normAutofit/>
          </a:bodyPr>
          <a:lstStyle/>
          <a:p>
            <a:pPr marL="0" indent="0">
              <a:buNone/>
            </a:pPr>
            <a:r>
              <a:rPr lang="nl-BE" dirty="0"/>
              <a:t>James </a:t>
            </a:r>
            <a:r>
              <a:rPr lang="nl-BE" dirty="0" err="1"/>
              <a:t>Fowler</a:t>
            </a:r>
            <a:r>
              <a:rPr lang="nl-BE" dirty="0"/>
              <a:t> onderzocht of het ontwikkelingsschema van Piaget toepasbaar is op religieuze ontwikkeling. </a:t>
            </a:r>
          </a:p>
          <a:p>
            <a:pPr marL="0" indent="0">
              <a:buNone/>
            </a:pPr>
            <a:endParaRPr lang="nl-BE" dirty="0"/>
          </a:p>
        </p:txBody>
      </p:sp>
      <p:pic>
        <p:nvPicPr>
          <p:cNvPr id="4" name="Tijdelijke aanduiding voor inhoud 6">
            <a:extLst>
              <a:ext uri="{FF2B5EF4-FFF2-40B4-BE49-F238E27FC236}">
                <a16:creationId xmlns:a16="http://schemas.microsoft.com/office/drawing/2014/main" id="{D07CE70D-FA60-48C1-9237-08084B1A8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099" y="846106"/>
            <a:ext cx="2942453" cy="2358901"/>
          </a:xfrm>
          <a:prstGeom prst="rect">
            <a:avLst/>
          </a:prstGeom>
        </p:spPr>
      </p:pic>
    </p:spTree>
    <p:extLst>
      <p:ext uri="{BB962C8B-B14F-4D97-AF65-F5344CB8AC3E}">
        <p14:creationId xmlns:p14="http://schemas.microsoft.com/office/powerpoint/2010/main" val="422833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a:t>1 – De zeven fases van James </a:t>
            </a:r>
            <a:r>
              <a:rPr lang="nl-BE" sz="3600" dirty="0" err="1"/>
              <a:t>Fowler</a:t>
            </a:r>
            <a:br>
              <a:rPr lang="nl-BE" sz="3600" dirty="0"/>
            </a:br>
            <a:endParaRPr lang="nl-BE" sz="3600" dirty="0"/>
          </a:p>
        </p:txBody>
      </p:sp>
      <p:sp>
        <p:nvSpPr>
          <p:cNvPr id="3" name="Tijdelijke aanduiding voor inhoud 2"/>
          <p:cNvSpPr>
            <a:spLocks noGrp="1"/>
          </p:cNvSpPr>
          <p:nvPr>
            <p:ph idx="1"/>
          </p:nvPr>
        </p:nvSpPr>
        <p:spPr>
          <a:xfrm>
            <a:off x="2063552" y="1340768"/>
            <a:ext cx="9036496" cy="5040560"/>
          </a:xfrm>
        </p:spPr>
        <p:txBody>
          <a:bodyPr>
            <a:normAutofit fontScale="92500" lnSpcReduction="10000"/>
          </a:bodyPr>
          <a:lstStyle/>
          <a:p>
            <a:pPr marL="0" indent="0">
              <a:buNone/>
            </a:pPr>
            <a:r>
              <a:rPr lang="nl-BE" dirty="0"/>
              <a:t>Hoe ontwikkelt zich de aard van het geloof, de grondovertuiging?</a:t>
            </a:r>
            <a:br>
              <a:rPr lang="nl-BE" dirty="0"/>
            </a:br>
            <a:r>
              <a:rPr lang="nl-BE" dirty="0"/>
              <a:t>(</a:t>
            </a:r>
            <a:r>
              <a:rPr lang="nl-BE" i="1" dirty="0"/>
              <a:t>= </a:t>
            </a:r>
            <a:r>
              <a:rPr lang="nl-BE" i="1" dirty="0" err="1"/>
              <a:t>faith</a:t>
            </a:r>
            <a:r>
              <a:rPr lang="nl-BE" i="1" dirty="0"/>
              <a:t> </a:t>
            </a:r>
            <a:r>
              <a:rPr lang="nl-BE" dirty="0"/>
              <a:t>als ingesteldheid</a:t>
            </a:r>
            <a:r>
              <a:rPr lang="nl-BE" i="1" dirty="0"/>
              <a:t>; belief </a:t>
            </a:r>
            <a:r>
              <a:rPr lang="nl-BE" dirty="0"/>
              <a:t>duidt</a:t>
            </a:r>
            <a:r>
              <a:rPr lang="nl-BE" i="1" dirty="0"/>
              <a:t> </a:t>
            </a:r>
            <a:r>
              <a:rPr lang="nl-BE" dirty="0"/>
              <a:t>op inhoud)</a:t>
            </a:r>
          </a:p>
          <a:p>
            <a:pPr marL="0" indent="0">
              <a:buNone/>
            </a:pPr>
            <a:r>
              <a:rPr lang="nl-BE" dirty="0"/>
              <a:t>Fase 0: ongedifferentieerd geloof		            0-2 jaar</a:t>
            </a:r>
          </a:p>
          <a:p>
            <a:pPr marL="0" indent="0">
              <a:buNone/>
            </a:pPr>
            <a:r>
              <a:rPr lang="nl-BE" dirty="0"/>
              <a:t>Fase 1: intuïtief-projectief geloof			2-6 jaar</a:t>
            </a:r>
          </a:p>
          <a:p>
            <a:pPr marL="0" indent="0">
              <a:buNone/>
            </a:pPr>
            <a:r>
              <a:rPr lang="nl-BE" dirty="0"/>
              <a:t>Fase 2: mythisch-letterlijk geloof			8-11 jaar</a:t>
            </a:r>
          </a:p>
          <a:p>
            <a:pPr marL="0" indent="0">
              <a:buNone/>
            </a:pPr>
            <a:r>
              <a:rPr lang="nl-BE" dirty="0"/>
              <a:t>Fase 3: synthetisch conventioneel geloof	            12-18 jaar</a:t>
            </a:r>
          </a:p>
          <a:p>
            <a:pPr marL="0" indent="0">
              <a:buNone/>
            </a:pPr>
            <a:r>
              <a:rPr lang="nl-BE" dirty="0"/>
              <a:t>Fase 4: </a:t>
            </a:r>
            <a:r>
              <a:rPr lang="nl-BE" dirty="0" err="1"/>
              <a:t>geïndividueerd</a:t>
            </a:r>
            <a:r>
              <a:rPr lang="nl-BE" dirty="0"/>
              <a:t> en reflectief geloof	18-21 jaar</a:t>
            </a:r>
          </a:p>
          <a:p>
            <a:pPr marL="0" indent="0">
              <a:buNone/>
            </a:pPr>
            <a:r>
              <a:rPr lang="nl-BE" dirty="0"/>
              <a:t>Fase 5: conjunctief (verbindend) geloof		vanaf 21 jaar                    </a:t>
            </a:r>
          </a:p>
          <a:p>
            <a:pPr marL="0" indent="0">
              <a:buNone/>
            </a:pPr>
            <a:r>
              <a:rPr lang="nl-BE" dirty="0"/>
              <a:t>Fase 6: </a:t>
            </a:r>
            <a:r>
              <a:rPr lang="nl-BE" dirty="0" err="1"/>
              <a:t>universaliserend</a:t>
            </a:r>
            <a:r>
              <a:rPr lang="nl-BE" dirty="0"/>
              <a:t> geloof			 rijpe leeftijd   </a:t>
            </a:r>
          </a:p>
          <a:p>
            <a:pPr marL="0" indent="0">
              <a:buNone/>
            </a:pPr>
            <a:r>
              <a:rPr lang="nl-BE" dirty="0"/>
              <a:t>      </a:t>
            </a:r>
          </a:p>
          <a:p>
            <a:pPr marL="0" indent="0">
              <a:buNone/>
            </a:pPr>
            <a:r>
              <a:rPr lang="nl-BE" dirty="0"/>
              <a:t>Zie teksten I en II 			</a:t>
            </a:r>
          </a:p>
          <a:p>
            <a:pPr marL="0" indent="0">
              <a:buNone/>
            </a:pPr>
            <a:endParaRPr lang="nl-BE" dirty="0"/>
          </a:p>
        </p:txBody>
      </p:sp>
    </p:spTree>
    <p:extLst>
      <p:ext uri="{BB962C8B-B14F-4D97-AF65-F5344CB8AC3E}">
        <p14:creationId xmlns:p14="http://schemas.microsoft.com/office/powerpoint/2010/main" val="3952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66750" y="0"/>
            <a:ext cx="9467850" cy="1143000"/>
          </a:xfrm>
        </p:spPr>
        <p:txBody>
          <a:bodyPr/>
          <a:lstStyle/>
          <a:p>
            <a:endParaRPr lang="nl-NL" altLang="nl-BE" dirty="0"/>
          </a:p>
        </p:txBody>
      </p:sp>
      <p:sp>
        <p:nvSpPr>
          <p:cNvPr id="76803" name="Rectangle 3"/>
          <p:cNvSpPr>
            <a:spLocks noGrp="1" noChangeArrowheads="1"/>
          </p:cNvSpPr>
          <p:nvPr>
            <p:ph type="body" idx="1"/>
          </p:nvPr>
        </p:nvSpPr>
        <p:spPr>
          <a:xfrm>
            <a:off x="666750" y="767118"/>
            <a:ext cx="10725150" cy="4725888"/>
          </a:xfrm>
        </p:spPr>
        <p:txBody>
          <a:bodyPr>
            <a:noAutofit/>
          </a:bodyPr>
          <a:lstStyle/>
          <a:p>
            <a:pPr>
              <a:lnSpc>
                <a:spcPct val="90000"/>
              </a:lnSpc>
              <a:buFont typeface="Wingdings" pitchFamily="2" charset="2"/>
              <a:buNone/>
            </a:pPr>
            <a:r>
              <a:rPr lang="fr-BE" altLang="nl-BE" dirty="0"/>
              <a:t>HETERONOME ZINGEVING</a:t>
            </a:r>
          </a:p>
          <a:p>
            <a:pPr>
              <a:lnSpc>
                <a:spcPct val="90000"/>
              </a:lnSpc>
            </a:pPr>
            <a:r>
              <a:rPr lang="fr-BE" altLang="nl-BE" dirty="0"/>
              <a:t>1° </a:t>
            </a:r>
            <a:r>
              <a:rPr lang="fr-BE" altLang="nl-BE" dirty="0" err="1"/>
              <a:t>fase</a:t>
            </a:r>
            <a:r>
              <a:rPr lang="fr-BE" altLang="nl-BE" dirty="0"/>
              <a:t>: </a:t>
            </a:r>
            <a:r>
              <a:rPr lang="fr-BE" altLang="nl-BE" dirty="0" err="1"/>
              <a:t>intuïtie</a:t>
            </a:r>
            <a:r>
              <a:rPr lang="fr-BE" altLang="nl-BE" dirty="0"/>
              <a:t>: </a:t>
            </a:r>
            <a:r>
              <a:rPr lang="fr-BE" altLang="nl-BE" dirty="0" err="1"/>
              <a:t>fantasie</a:t>
            </a:r>
            <a:r>
              <a:rPr lang="fr-BE" altLang="nl-BE" dirty="0"/>
              <a:t> en </a:t>
            </a:r>
            <a:r>
              <a:rPr lang="fr-BE" altLang="nl-BE" dirty="0" err="1"/>
              <a:t>projectie</a:t>
            </a:r>
            <a:r>
              <a:rPr lang="fr-BE" altLang="nl-BE" dirty="0"/>
              <a:t> (</a:t>
            </a:r>
            <a:r>
              <a:rPr lang="fr-BE" altLang="nl-BE" dirty="0" err="1"/>
              <a:t>machtscentrum</a:t>
            </a:r>
            <a:r>
              <a:rPr lang="fr-BE" altLang="nl-BE" dirty="0"/>
              <a:t>: </a:t>
            </a:r>
            <a:r>
              <a:rPr lang="fr-BE" altLang="nl-BE" dirty="0" err="1"/>
              <a:t>ouders</a:t>
            </a:r>
            <a:r>
              <a:rPr lang="fr-BE" altLang="nl-BE" dirty="0"/>
              <a:t>) [</a:t>
            </a:r>
            <a:r>
              <a:rPr lang="fr-BE" altLang="nl-BE" dirty="0" err="1">
                <a:solidFill>
                  <a:schemeClr val="tx2"/>
                </a:solidFill>
              </a:rPr>
              <a:t>ik</a:t>
            </a:r>
            <a:r>
              <a:rPr lang="fr-BE" altLang="nl-BE" dirty="0">
                <a:solidFill>
                  <a:schemeClr val="tx2"/>
                </a:solidFill>
              </a:rPr>
              <a:t> ben </a:t>
            </a:r>
            <a:r>
              <a:rPr lang="fr-BE" altLang="nl-BE" dirty="0" err="1">
                <a:solidFill>
                  <a:schemeClr val="tx2"/>
                </a:solidFill>
              </a:rPr>
              <a:t>mijn</a:t>
            </a:r>
            <a:r>
              <a:rPr lang="fr-BE" altLang="nl-BE" dirty="0">
                <a:solidFill>
                  <a:schemeClr val="tx2"/>
                </a:solidFill>
              </a:rPr>
              <a:t> </a:t>
            </a:r>
            <a:r>
              <a:rPr lang="fr-BE" altLang="nl-BE" dirty="0" err="1">
                <a:solidFill>
                  <a:schemeClr val="tx2"/>
                </a:solidFill>
              </a:rPr>
              <a:t>impuls</a:t>
            </a:r>
            <a:r>
              <a:rPr lang="fr-BE" altLang="nl-BE" dirty="0"/>
              <a:t>]</a:t>
            </a:r>
          </a:p>
          <a:p>
            <a:pPr>
              <a:lnSpc>
                <a:spcPct val="90000"/>
              </a:lnSpc>
            </a:pPr>
            <a:r>
              <a:rPr lang="fr-BE" altLang="nl-BE" dirty="0"/>
              <a:t>2° </a:t>
            </a:r>
            <a:r>
              <a:rPr lang="fr-BE" altLang="nl-BE" dirty="0" err="1"/>
              <a:t>fase</a:t>
            </a:r>
            <a:r>
              <a:rPr lang="fr-BE" altLang="nl-BE" dirty="0"/>
              <a:t>: </a:t>
            </a:r>
            <a:r>
              <a:rPr lang="fr-BE" altLang="nl-BE" dirty="0" err="1"/>
              <a:t>concreet-narratief</a:t>
            </a:r>
            <a:r>
              <a:rPr lang="fr-BE" altLang="nl-BE" dirty="0"/>
              <a:t> (</a:t>
            </a:r>
            <a:r>
              <a:rPr lang="fr-BE" altLang="nl-BE" dirty="0" err="1"/>
              <a:t>machtscentrum</a:t>
            </a:r>
            <a:r>
              <a:rPr lang="fr-BE" altLang="nl-BE" dirty="0"/>
              <a:t>: regels en </a:t>
            </a:r>
            <a:r>
              <a:rPr lang="fr-BE" altLang="nl-BE" dirty="0" err="1"/>
              <a:t>tradities</a:t>
            </a:r>
            <a:r>
              <a:rPr lang="fr-BE" altLang="nl-BE" dirty="0"/>
              <a:t>, </a:t>
            </a:r>
            <a:r>
              <a:rPr lang="fr-BE" altLang="nl-BE" dirty="0" err="1"/>
              <a:t>school</a:t>
            </a:r>
            <a:r>
              <a:rPr lang="fr-BE" altLang="nl-BE" dirty="0"/>
              <a:t>) [</a:t>
            </a:r>
            <a:r>
              <a:rPr lang="fr-BE" altLang="nl-BE" dirty="0" err="1">
                <a:solidFill>
                  <a:schemeClr val="tx2"/>
                </a:solidFill>
              </a:rPr>
              <a:t>ik</a:t>
            </a:r>
            <a:r>
              <a:rPr lang="fr-BE" altLang="nl-BE" dirty="0">
                <a:solidFill>
                  <a:schemeClr val="tx2"/>
                </a:solidFill>
              </a:rPr>
              <a:t> ben </a:t>
            </a:r>
            <a:r>
              <a:rPr lang="fr-BE" altLang="nl-BE" dirty="0" err="1">
                <a:solidFill>
                  <a:schemeClr val="tx2"/>
                </a:solidFill>
              </a:rPr>
              <a:t>mijn</a:t>
            </a:r>
            <a:r>
              <a:rPr lang="fr-BE" altLang="nl-BE" dirty="0">
                <a:solidFill>
                  <a:schemeClr val="tx2"/>
                </a:solidFill>
              </a:rPr>
              <a:t> </a:t>
            </a:r>
            <a:r>
              <a:rPr lang="fr-BE" altLang="nl-BE" dirty="0" err="1">
                <a:solidFill>
                  <a:schemeClr val="tx2"/>
                </a:solidFill>
              </a:rPr>
              <a:t>noden</a:t>
            </a:r>
            <a:r>
              <a:rPr lang="fr-BE" altLang="nl-BE" dirty="0"/>
              <a:t>]</a:t>
            </a:r>
          </a:p>
          <a:p>
            <a:pPr>
              <a:lnSpc>
                <a:spcPct val="90000"/>
              </a:lnSpc>
            </a:pPr>
            <a:r>
              <a:rPr lang="fr-BE" altLang="nl-BE" dirty="0"/>
              <a:t>3° </a:t>
            </a:r>
            <a:r>
              <a:rPr lang="fr-BE" altLang="nl-BE" dirty="0" err="1"/>
              <a:t>fase</a:t>
            </a:r>
            <a:r>
              <a:rPr lang="fr-BE" altLang="nl-BE" dirty="0"/>
              <a:t>: </a:t>
            </a:r>
            <a:r>
              <a:rPr lang="fr-BE" altLang="nl-BE" dirty="0" err="1"/>
              <a:t>synthetiserend-conventioneel</a:t>
            </a:r>
            <a:r>
              <a:rPr lang="fr-BE" altLang="nl-BE" dirty="0"/>
              <a:t> (</a:t>
            </a:r>
            <a:r>
              <a:rPr lang="fr-BE" altLang="nl-BE" dirty="0" err="1"/>
              <a:t>machtscentrum</a:t>
            </a:r>
            <a:r>
              <a:rPr lang="fr-BE" altLang="nl-BE" dirty="0"/>
              <a:t>: </a:t>
            </a:r>
            <a:r>
              <a:rPr lang="fr-BE" altLang="nl-BE" i="1" dirty="0" err="1"/>
              <a:t>peer</a:t>
            </a:r>
            <a:r>
              <a:rPr lang="fr-BE" altLang="nl-BE" i="1" dirty="0"/>
              <a:t> group</a:t>
            </a:r>
            <a:r>
              <a:rPr lang="fr-BE" altLang="nl-BE" dirty="0"/>
              <a:t>) [</a:t>
            </a:r>
            <a:r>
              <a:rPr lang="fr-BE" altLang="nl-BE" dirty="0" err="1">
                <a:solidFill>
                  <a:schemeClr val="tx2"/>
                </a:solidFill>
              </a:rPr>
              <a:t>jij</a:t>
            </a:r>
            <a:r>
              <a:rPr lang="fr-BE" altLang="nl-BE" dirty="0">
                <a:solidFill>
                  <a:schemeClr val="tx2"/>
                </a:solidFill>
              </a:rPr>
              <a:t> </a:t>
            </a:r>
            <a:r>
              <a:rPr lang="fr-BE" altLang="nl-BE" dirty="0" err="1">
                <a:solidFill>
                  <a:schemeClr val="tx2"/>
                </a:solidFill>
              </a:rPr>
              <a:t>bent</a:t>
            </a:r>
            <a:r>
              <a:rPr lang="fr-BE" altLang="nl-BE" dirty="0">
                <a:solidFill>
                  <a:schemeClr val="tx2"/>
                </a:solidFill>
              </a:rPr>
              <a:t> </a:t>
            </a:r>
            <a:r>
              <a:rPr lang="fr-BE" altLang="nl-BE" dirty="0" err="1">
                <a:solidFill>
                  <a:schemeClr val="tx2"/>
                </a:solidFill>
              </a:rPr>
              <a:t>mijn</a:t>
            </a:r>
            <a:r>
              <a:rPr lang="fr-BE" altLang="nl-BE" dirty="0">
                <a:solidFill>
                  <a:schemeClr val="tx2"/>
                </a:solidFill>
              </a:rPr>
              <a:t> spiegel</a:t>
            </a:r>
            <a:r>
              <a:rPr lang="fr-BE" altLang="nl-BE" dirty="0"/>
              <a:t>]</a:t>
            </a:r>
          </a:p>
          <a:p>
            <a:pPr>
              <a:lnSpc>
                <a:spcPct val="90000"/>
              </a:lnSpc>
              <a:buFont typeface="Wingdings" pitchFamily="2" charset="2"/>
              <a:buNone/>
            </a:pPr>
            <a:r>
              <a:rPr lang="fr-BE" altLang="nl-BE" dirty="0"/>
              <a:t>AUTONOMIE</a:t>
            </a:r>
          </a:p>
          <a:p>
            <a:pPr>
              <a:lnSpc>
                <a:spcPct val="90000"/>
              </a:lnSpc>
            </a:pPr>
            <a:r>
              <a:rPr lang="fr-BE" altLang="nl-BE" dirty="0"/>
              <a:t>4° </a:t>
            </a:r>
            <a:r>
              <a:rPr lang="fr-BE" altLang="nl-BE" dirty="0" err="1"/>
              <a:t>fase</a:t>
            </a:r>
            <a:r>
              <a:rPr lang="fr-BE" altLang="nl-BE" dirty="0"/>
              <a:t>: </a:t>
            </a:r>
            <a:r>
              <a:rPr lang="fr-BE" altLang="nl-BE" dirty="0" err="1"/>
              <a:t>reflectief</a:t>
            </a:r>
            <a:r>
              <a:rPr lang="fr-BE" altLang="nl-BE" dirty="0"/>
              <a:t> (</a:t>
            </a:r>
            <a:r>
              <a:rPr lang="fr-BE" altLang="nl-BE" dirty="0" err="1"/>
              <a:t>machtscentrum</a:t>
            </a:r>
            <a:r>
              <a:rPr lang="fr-BE" altLang="nl-BE" dirty="0"/>
              <a:t>: het </a:t>
            </a:r>
            <a:r>
              <a:rPr lang="fr-BE" altLang="nl-BE" dirty="0" err="1"/>
              <a:t>zelf</a:t>
            </a:r>
            <a:r>
              <a:rPr lang="fr-BE" altLang="nl-BE" dirty="0"/>
              <a:t>) [</a:t>
            </a:r>
            <a:r>
              <a:rPr lang="fr-BE" altLang="nl-BE" dirty="0" err="1">
                <a:solidFill>
                  <a:schemeClr val="tx2"/>
                </a:solidFill>
              </a:rPr>
              <a:t>ik</a:t>
            </a:r>
            <a:r>
              <a:rPr lang="fr-BE" altLang="nl-BE" dirty="0">
                <a:solidFill>
                  <a:schemeClr val="tx2"/>
                </a:solidFill>
              </a:rPr>
              <a:t> ben</a:t>
            </a:r>
            <a:r>
              <a:rPr lang="fr-BE" altLang="nl-BE" dirty="0"/>
              <a:t>]</a:t>
            </a:r>
          </a:p>
          <a:p>
            <a:pPr>
              <a:lnSpc>
                <a:spcPct val="90000"/>
              </a:lnSpc>
              <a:buFont typeface="Wingdings" pitchFamily="2" charset="2"/>
              <a:buNone/>
            </a:pPr>
            <a:r>
              <a:rPr lang="fr-BE" altLang="nl-BE" dirty="0"/>
              <a:t>INTERSUBJECTIVITEIT</a:t>
            </a:r>
          </a:p>
          <a:p>
            <a:pPr>
              <a:lnSpc>
                <a:spcPct val="90000"/>
              </a:lnSpc>
            </a:pPr>
            <a:r>
              <a:rPr lang="fr-BE" altLang="nl-BE" dirty="0"/>
              <a:t>5° </a:t>
            </a:r>
            <a:r>
              <a:rPr lang="fr-BE" altLang="nl-BE" dirty="0" err="1"/>
              <a:t>fase</a:t>
            </a:r>
            <a:r>
              <a:rPr lang="fr-BE" altLang="nl-BE" dirty="0"/>
              <a:t>: </a:t>
            </a:r>
            <a:r>
              <a:rPr lang="fr-BE" altLang="nl-BE" dirty="0" err="1"/>
              <a:t>dialogisch</a:t>
            </a:r>
            <a:r>
              <a:rPr lang="fr-BE" altLang="nl-BE" dirty="0"/>
              <a:t> (</a:t>
            </a:r>
            <a:r>
              <a:rPr lang="fr-BE" altLang="nl-BE" dirty="0" err="1"/>
              <a:t>machtscentrum</a:t>
            </a:r>
            <a:r>
              <a:rPr lang="fr-BE" altLang="nl-BE" dirty="0"/>
              <a:t>: </a:t>
            </a:r>
            <a:r>
              <a:rPr lang="fr-BE" altLang="nl-BE" dirty="0" err="1"/>
              <a:t>waarheid</a:t>
            </a:r>
            <a:r>
              <a:rPr lang="fr-BE" altLang="nl-BE" dirty="0"/>
              <a:t>) [</a:t>
            </a:r>
            <a:r>
              <a:rPr lang="fr-BE" altLang="nl-BE" dirty="0" err="1">
                <a:solidFill>
                  <a:schemeClr val="tx2"/>
                </a:solidFill>
              </a:rPr>
              <a:t>wij</a:t>
            </a:r>
            <a:r>
              <a:rPr lang="fr-BE" altLang="nl-BE" dirty="0">
                <a:solidFill>
                  <a:schemeClr val="tx2"/>
                </a:solidFill>
              </a:rPr>
              <a:t> </a:t>
            </a:r>
            <a:r>
              <a:rPr lang="fr-BE" altLang="nl-BE" dirty="0" err="1">
                <a:solidFill>
                  <a:schemeClr val="tx2"/>
                </a:solidFill>
              </a:rPr>
              <a:t>zijn</a:t>
            </a:r>
            <a:r>
              <a:rPr lang="fr-BE" altLang="nl-BE" dirty="0"/>
              <a:t>]</a:t>
            </a:r>
          </a:p>
          <a:p>
            <a:pPr>
              <a:lnSpc>
                <a:spcPct val="90000"/>
              </a:lnSpc>
            </a:pPr>
            <a:r>
              <a:rPr lang="fr-BE" altLang="nl-BE" dirty="0"/>
              <a:t>6° </a:t>
            </a:r>
            <a:r>
              <a:rPr lang="fr-BE" altLang="nl-BE" dirty="0" err="1"/>
              <a:t>fase</a:t>
            </a:r>
            <a:r>
              <a:rPr lang="fr-BE" altLang="nl-BE" dirty="0"/>
              <a:t>: </a:t>
            </a:r>
            <a:r>
              <a:rPr lang="fr-BE" altLang="nl-BE" dirty="0" err="1"/>
              <a:t>universalistisch</a:t>
            </a:r>
            <a:r>
              <a:rPr lang="fr-BE" altLang="nl-BE" dirty="0"/>
              <a:t> (</a:t>
            </a:r>
            <a:r>
              <a:rPr lang="fr-BE" altLang="nl-BE" dirty="0" err="1"/>
              <a:t>machtscentrum</a:t>
            </a:r>
            <a:r>
              <a:rPr lang="fr-BE" altLang="nl-BE" dirty="0"/>
              <a:t>: </a:t>
            </a:r>
            <a:r>
              <a:rPr lang="fr-BE" altLang="nl-BE" dirty="0" err="1"/>
              <a:t>God</a:t>
            </a:r>
            <a:r>
              <a:rPr lang="fr-BE" altLang="nl-BE" dirty="0"/>
              <a:t>) [</a:t>
            </a:r>
            <a:r>
              <a:rPr lang="fr-BE" altLang="nl-BE" dirty="0" err="1">
                <a:solidFill>
                  <a:schemeClr val="tx2"/>
                </a:solidFill>
              </a:rPr>
              <a:t>God</a:t>
            </a:r>
            <a:r>
              <a:rPr lang="fr-BE" altLang="nl-BE" dirty="0">
                <a:solidFill>
                  <a:schemeClr val="tx2"/>
                </a:solidFill>
              </a:rPr>
              <a:t> </a:t>
            </a:r>
            <a:r>
              <a:rPr lang="fr-BE" altLang="nl-BE" dirty="0" err="1">
                <a:solidFill>
                  <a:schemeClr val="tx2"/>
                </a:solidFill>
              </a:rPr>
              <a:t>is</a:t>
            </a:r>
            <a:r>
              <a:rPr lang="fr-BE" altLang="nl-BE" dirty="0"/>
              <a:t>]</a:t>
            </a:r>
            <a:endParaRPr lang="nl-NL" altLang="nl-BE" dirty="0"/>
          </a:p>
        </p:txBody>
      </p:sp>
    </p:spTree>
    <p:extLst>
      <p:ext uri="{BB962C8B-B14F-4D97-AF65-F5344CB8AC3E}">
        <p14:creationId xmlns:p14="http://schemas.microsoft.com/office/powerpoint/2010/main" val="224138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r>
              <a:rPr lang="fr-BE" altLang="nl-BE" dirty="0"/>
              <a:t> </a:t>
            </a:r>
            <a:r>
              <a:rPr lang="fr-BE" altLang="nl-BE" dirty="0" err="1"/>
              <a:t>fase</a:t>
            </a:r>
            <a:r>
              <a:rPr lang="fr-BE" altLang="nl-BE" dirty="0"/>
              <a:t> 4: </a:t>
            </a:r>
            <a:r>
              <a:rPr lang="fr-BE" altLang="nl-BE" dirty="0" err="1"/>
              <a:t>Geïndividueerd-reflectief</a:t>
            </a:r>
            <a:r>
              <a:rPr lang="fr-BE" altLang="nl-BE" dirty="0"/>
              <a:t> </a:t>
            </a:r>
            <a:r>
              <a:rPr lang="fr-BE" altLang="nl-BE" dirty="0" err="1"/>
              <a:t>geloof</a:t>
            </a:r>
            <a:endParaRPr lang="nl-NL" altLang="nl-BE" i="1" dirty="0"/>
          </a:p>
        </p:txBody>
      </p:sp>
      <p:sp>
        <p:nvSpPr>
          <p:cNvPr id="69635" name="Rectangle 3"/>
          <p:cNvSpPr>
            <a:spLocks noGrp="1" noChangeArrowheads="1"/>
          </p:cNvSpPr>
          <p:nvPr>
            <p:ph type="body" idx="1"/>
          </p:nvPr>
        </p:nvSpPr>
        <p:spPr/>
        <p:txBody>
          <a:bodyPr>
            <a:normAutofit/>
          </a:bodyPr>
          <a:lstStyle/>
          <a:p>
            <a:pPr>
              <a:lnSpc>
                <a:spcPct val="90000"/>
              </a:lnSpc>
              <a:buFont typeface="Wingdings" pitchFamily="2" charset="2"/>
              <a:buNone/>
            </a:pPr>
            <a:r>
              <a:rPr lang="fr-BE" altLang="nl-BE" dirty="0" err="1"/>
              <a:t>Late</a:t>
            </a:r>
            <a:r>
              <a:rPr lang="fr-BE" altLang="nl-BE" dirty="0"/>
              <a:t> </a:t>
            </a:r>
            <a:r>
              <a:rPr lang="fr-BE" altLang="nl-BE" dirty="0" err="1"/>
              <a:t>adolescentie</a:t>
            </a:r>
            <a:r>
              <a:rPr lang="fr-BE" altLang="nl-BE" dirty="0"/>
              <a:t>, </a:t>
            </a:r>
            <a:r>
              <a:rPr lang="fr-BE" altLang="nl-BE" dirty="0" err="1"/>
              <a:t>volwassenheid</a:t>
            </a:r>
            <a:r>
              <a:rPr lang="fr-BE" altLang="nl-BE" dirty="0"/>
              <a:t>, </a:t>
            </a:r>
            <a:r>
              <a:rPr lang="fr-BE" altLang="nl-BE" dirty="0" err="1"/>
              <a:t>vaak</a:t>
            </a:r>
            <a:r>
              <a:rPr lang="fr-BE" altLang="nl-BE" dirty="0"/>
              <a:t> pas op de </a:t>
            </a:r>
            <a:r>
              <a:rPr lang="fr-BE" altLang="nl-BE" dirty="0" err="1"/>
              <a:t>leeftijd</a:t>
            </a:r>
            <a:r>
              <a:rPr lang="fr-BE" altLang="nl-BE" dirty="0"/>
              <a:t> van 35 </a:t>
            </a:r>
            <a:r>
              <a:rPr lang="fr-BE" altLang="nl-BE" dirty="0" err="1"/>
              <a:t>tot</a:t>
            </a:r>
            <a:r>
              <a:rPr lang="fr-BE" altLang="nl-BE" dirty="0"/>
              <a:t> 40 </a:t>
            </a:r>
            <a:r>
              <a:rPr lang="fr-BE" altLang="nl-BE" dirty="0" err="1"/>
              <a:t>jaar</a:t>
            </a:r>
            <a:r>
              <a:rPr lang="fr-BE" altLang="nl-BE" dirty="0"/>
              <a:t>, of </a:t>
            </a:r>
            <a:r>
              <a:rPr lang="fr-BE" altLang="nl-BE" dirty="0" err="1"/>
              <a:t>helemaal</a:t>
            </a:r>
            <a:r>
              <a:rPr lang="fr-BE" altLang="nl-BE" dirty="0"/>
              <a:t> niet</a:t>
            </a:r>
          </a:p>
          <a:p>
            <a:pPr>
              <a:lnSpc>
                <a:spcPct val="90000"/>
              </a:lnSpc>
            </a:pPr>
            <a:r>
              <a:rPr lang="fr-BE" altLang="nl-BE" dirty="0"/>
              <a:t>Autonome-</a:t>
            </a:r>
            <a:r>
              <a:rPr lang="fr-BE" altLang="nl-BE" dirty="0" err="1"/>
              <a:t>reflectieve</a:t>
            </a:r>
            <a:r>
              <a:rPr lang="fr-BE" altLang="nl-BE" dirty="0"/>
              <a:t> </a:t>
            </a:r>
            <a:r>
              <a:rPr lang="fr-BE" altLang="nl-BE" dirty="0" err="1"/>
              <a:t>zingeving</a:t>
            </a:r>
            <a:endParaRPr lang="fr-BE" altLang="nl-BE" dirty="0"/>
          </a:p>
          <a:p>
            <a:pPr>
              <a:lnSpc>
                <a:spcPct val="90000"/>
              </a:lnSpc>
            </a:pPr>
            <a:r>
              <a:rPr lang="fr-BE" altLang="nl-BE" dirty="0" err="1"/>
              <a:t>Verantwoordelijkheid</a:t>
            </a:r>
            <a:r>
              <a:rPr lang="fr-BE" altLang="nl-BE" dirty="0"/>
              <a:t> </a:t>
            </a:r>
            <a:r>
              <a:rPr lang="fr-BE" altLang="nl-BE" dirty="0" err="1"/>
              <a:t>voor</a:t>
            </a:r>
            <a:r>
              <a:rPr lang="fr-BE" altLang="nl-BE" dirty="0"/>
              <a:t> </a:t>
            </a:r>
            <a:r>
              <a:rPr lang="fr-BE" altLang="nl-BE" dirty="0" err="1"/>
              <a:t>eigen</a:t>
            </a:r>
            <a:r>
              <a:rPr lang="fr-BE" altLang="nl-BE" dirty="0"/>
              <a:t> </a:t>
            </a:r>
            <a:r>
              <a:rPr lang="fr-BE" altLang="nl-BE" dirty="0" err="1"/>
              <a:t>levensstijl</a:t>
            </a:r>
            <a:r>
              <a:rPr lang="fr-BE" altLang="nl-BE" dirty="0"/>
              <a:t> </a:t>
            </a:r>
            <a:r>
              <a:rPr lang="fr-BE" altLang="nl-BE" dirty="0" err="1"/>
              <a:t>binnen</a:t>
            </a:r>
            <a:r>
              <a:rPr lang="fr-BE" altLang="nl-BE" dirty="0"/>
              <a:t> </a:t>
            </a:r>
            <a:r>
              <a:rPr lang="fr-BE" altLang="nl-BE" dirty="0" err="1"/>
              <a:t>vele</a:t>
            </a:r>
            <a:r>
              <a:rPr lang="fr-BE" altLang="nl-BE" dirty="0"/>
              <a:t> </a:t>
            </a:r>
            <a:r>
              <a:rPr lang="fr-BE" altLang="nl-BE" dirty="0" err="1"/>
              <a:t>spanningen</a:t>
            </a:r>
            <a:r>
              <a:rPr lang="fr-BE" altLang="nl-BE" dirty="0"/>
              <a:t>: individu-</a:t>
            </a:r>
            <a:r>
              <a:rPr lang="fr-BE" altLang="nl-BE" dirty="0" err="1"/>
              <a:t>groep</a:t>
            </a:r>
            <a:r>
              <a:rPr lang="fr-BE" altLang="nl-BE" dirty="0"/>
              <a:t>, </a:t>
            </a:r>
            <a:r>
              <a:rPr lang="fr-BE" altLang="nl-BE" dirty="0" err="1"/>
              <a:t>emotie-verstand</a:t>
            </a:r>
            <a:r>
              <a:rPr lang="fr-BE" altLang="nl-BE" dirty="0"/>
              <a:t>, </a:t>
            </a:r>
            <a:r>
              <a:rPr lang="fr-BE" altLang="nl-BE" dirty="0" err="1"/>
              <a:t>zelfrealisatie-altruïsme</a:t>
            </a:r>
            <a:endParaRPr lang="fr-BE" altLang="nl-BE" dirty="0"/>
          </a:p>
          <a:p>
            <a:pPr>
              <a:lnSpc>
                <a:spcPct val="90000"/>
              </a:lnSpc>
            </a:pPr>
            <a:r>
              <a:rPr lang="fr-BE" altLang="nl-BE" dirty="0" err="1"/>
              <a:t>Persoonlijke</a:t>
            </a:r>
            <a:r>
              <a:rPr lang="fr-BE" altLang="nl-BE" dirty="0"/>
              <a:t> </a:t>
            </a:r>
            <a:r>
              <a:rPr lang="fr-BE" altLang="nl-BE" dirty="0" err="1"/>
              <a:t>identiteit</a:t>
            </a:r>
            <a:r>
              <a:rPr lang="fr-BE" altLang="nl-BE" dirty="0"/>
              <a:t>, die niet langer </a:t>
            </a:r>
            <a:r>
              <a:rPr lang="fr-BE" altLang="nl-BE" dirty="0" err="1"/>
              <a:t>afgeleid</a:t>
            </a:r>
            <a:r>
              <a:rPr lang="fr-BE" altLang="nl-BE" dirty="0"/>
              <a:t> </a:t>
            </a:r>
            <a:r>
              <a:rPr lang="fr-BE" altLang="nl-BE" dirty="0" err="1"/>
              <a:t>wordt</a:t>
            </a:r>
            <a:r>
              <a:rPr lang="fr-BE" altLang="nl-BE" dirty="0"/>
              <a:t> van de </a:t>
            </a:r>
            <a:r>
              <a:rPr lang="fr-BE" altLang="nl-BE" dirty="0" err="1"/>
              <a:t>rollen</a:t>
            </a:r>
            <a:r>
              <a:rPr lang="fr-BE" altLang="nl-BE" dirty="0"/>
              <a:t> die men </a:t>
            </a:r>
            <a:r>
              <a:rPr lang="fr-BE" altLang="nl-BE" dirty="0" err="1"/>
              <a:t>vervult</a:t>
            </a:r>
            <a:r>
              <a:rPr lang="fr-BE" altLang="nl-BE" dirty="0"/>
              <a:t> en de </a:t>
            </a:r>
            <a:r>
              <a:rPr lang="fr-BE" altLang="nl-BE" dirty="0" err="1"/>
              <a:t>betekenis</a:t>
            </a:r>
            <a:r>
              <a:rPr lang="fr-BE" altLang="nl-BE" dirty="0"/>
              <a:t> die men al dan niet </a:t>
            </a:r>
            <a:r>
              <a:rPr lang="fr-BE" altLang="nl-BE" dirty="0" err="1"/>
              <a:t>heeft</a:t>
            </a:r>
            <a:r>
              <a:rPr lang="fr-BE" altLang="nl-BE" dirty="0"/>
              <a:t> in de </a:t>
            </a:r>
            <a:r>
              <a:rPr lang="fr-BE" altLang="nl-BE" dirty="0" err="1"/>
              <a:t>ogen</a:t>
            </a:r>
            <a:r>
              <a:rPr lang="fr-BE" altLang="nl-BE" dirty="0"/>
              <a:t> van de </a:t>
            </a:r>
            <a:r>
              <a:rPr lang="fr-BE" altLang="nl-BE" dirty="0" err="1"/>
              <a:t>andere</a:t>
            </a:r>
            <a:r>
              <a:rPr lang="fr-BE" altLang="nl-BE" dirty="0"/>
              <a:t>(n)</a:t>
            </a:r>
          </a:p>
        </p:txBody>
      </p:sp>
    </p:spTree>
    <p:extLst>
      <p:ext uri="{BB962C8B-B14F-4D97-AF65-F5344CB8AC3E}">
        <p14:creationId xmlns:p14="http://schemas.microsoft.com/office/powerpoint/2010/main" val="279512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438400" y="0"/>
            <a:ext cx="7772400" cy="260648"/>
          </a:xfrm>
        </p:spPr>
        <p:txBody>
          <a:bodyPr>
            <a:normAutofit fontScale="90000"/>
          </a:bodyPr>
          <a:lstStyle/>
          <a:p>
            <a:endParaRPr lang="nl-NL" altLang="nl-BE" sz="4000" dirty="0"/>
          </a:p>
        </p:txBody>
      </p:sp>
      <p:sp>
        <p:nvSpPr>
          <p:cNvPr id="70659" name="Rectangle 3"/>
          <p:cNvSpPr>
            <a:spLocks noGrp="1" noChangeArrowheads="1"/>
          </p:cNvSpPr>
          <p:nvPr>
            <p:ph type="body" idx="1"/>
          </p:nvPr>
        </p:nvSpPr>
        <p:spPr>
          <a:xfrm>
            <a:off x="834887" y="1016276"/>
            <a:ext cx="10204174" cy="5086350"/>
          </a:xfrm>
        </p:spPr>
        <p:txBody>
          <a:bodyPr>
            <a:noAutofit/>
          </a:bodyPr>
          <a:lstStyle/>
          <a:p>
            <a:pPr>
              <a:lnSpc>
                <a:spcPct val="90000"/>
              </a:lnSpc>
            </a:pPr>
            <a:r>
              <a:rPr lang="fr-BE" altLang="nl-BE" dirty="0" err="1"/>
              <a:t>Realisatie</a:t>
            </a:r>
            <a:r>
              <a:rPr lang="fr-BE" altLang="nl-BE" dirty="0"/>
              <a:t> van </a:t>
            </a:r>
            <a:r>
              <a:rPr lang="fr-BE" altLang="nl-BE" dirty="0" err="1"/>
              <a:t>een</a:t>
            </a:r>
            <a:r>
              <a:rPr lang="fr-BE" altLang="nl-BE" dirty="0"/>
              <a:t> </a:t>
            </a:r>
            <a:r>
              <a:rPr lang="fr-BE" altLang="nl-BE" dirty="0" err="1"/>
              <a:t>eigen</a:t>
            </a:r>
            <a:r>
              <a:rPr lang="fr-BE" altLang="nl-BE" dirty="0"/>
              <a:t>, </a:t>
            </a:r>
            <a:r>
              <a:rPr lang="fr-BE" altLang="nl-BE" dirty="0" err="1"/>
              <a:t>bewuste</a:t>
            </a:r>
            <a:r>
              <a:rPr lang="fr-BE" altLang="nl-BE" dirty="0"/>
              <a:t> </a:t>
            </a:r>
            <a:r>
              <a:rPr lang="fr-BE" altLang="nl-BE" dirty="0" err="1"/>
              <a:t>levensbeschouwing</a:t>
            </a:r>
            <a:r>
              <a:rPr lang="fr-BE" altLang="nl-BE" dirty="0"/>
              <a:t>: </a:t>
            </a:r>
            <a:r>
              <a:rPr lang="fr-BE" altLang="nl-BE" dirty="0" err="1"/>
              <a:t>intern</a:t>
            </a:r>
            <a:r>
              <a:rPr lang="fr-BE" altLang="nl-BE" dirty="0"/>
              <a:t> consistent en </a:t>
            </a:r>
            <a:r>
              <a:rPr lang="fr-BE" altLang="nl-BE" dirty="0" err="1"/>
              <a:t>afgebakend</a:t>
            </a:r>
            <a:r>
              <a:rPr lang="fr-BE" altLang="nl-BE" dirty="0"/>
              <a:t> </a:t>
            </a:r>
            <a:r>
              <a:rPr lang="fr-BE" altLang="nl-BE" dirty="0" err="1"/>
              <a:t>zingevingskader</a:t>
            </a:r>
            <a:r>
              <a:rPr lang="fr-BE" altLang="nl-BE" dirty="0"/>
              <a:t> </a:t>
            </a:r>
            <a:r>
              <a:rPr lang="fr-BE" altLang="nl-BE" dirty="0" err="1"/>
              <a:t>als</a:t>
            </a:r>
            <a:r>
              <a:rPr lang="fr-BE" altLang="nl-BE" dirty="0"/>
              <a:t> </a:t>
            </a:r>
            <a:r>
              <a:rPr lang="fr-BE" altLang="nl-BE" dirty="0" err="1"/>
              <a:t>beoordelings</a:t>
            </a:r>
            <a:r>
              <a:rPr lang="fr-BE" altLang="nl-BE" dirty="0"/>
              <a:t>- en </a:t>
            </a:r>
            <a:r>
              <a:rPr lang="fr-BE" altLang="nl-BE" dirty="0" err="1"/>
              <a:t>interpretatieperspectief</a:t>
            </a:r>
            <a:r>
              <a:rPr lang="fr-BE" altLang="nl-BE" dirty="0"/>
              <a:t> van de </a:t>
            </a:r>
            <a:r>
              <a:rPr lang="fr-BE" altLang="nl-BE" dirty="0" err="1"/>
              <a:t>werkelijkheid</a:t>
            </a:r>
            <a:endParaRPr lang="fr-BE" altLang="nl-BE" dirty="0"/>
          </a:p>
          <a:p>
            <a:pPr>
              <a:lnSpc>
                <a:spcPct val="90000"/>
              </a:lnSpc>
            </a:pPr>
            <a:r>
              <a:rPr lang="fr-BE" altLang="nl-BE" dirty="0" err="1"/>
              <a:t>Ontmythologiserende</a:t>
            </a:r>
            <a:r>
              <a:rPr lang="fr-BE" altLang="nl-BE" dirty="0"/>
              <a:t> </a:t>
            </a:r>
            <a:r>
              <a:rPr lang="fr-BE" altLang="nl-BE" dirty="0" err="1"/>
              <a:t>vertaling</a:t>
            </a:r>
            <a:r>
              <a:rPr lang="fr-BE" altLang="nl-BE" dirty="0"/>
              <a:t> van </a:t>
            </a:r>
            <a:r>
              <a:rPr lang="fr-BE" altLang="nl-BE" dirty="0" err="1"/>
              <a:t>symbolen</a:t>
            </a:r>
            <a:r>
              <a:rPr lang="fr-BE" altLang="nl-BE" dirty="0"/>
              <a:t> in </a:t>
            </a:r>
            <a:r>
              <a:rPr lang="fr-BE" altLang="nl-BE" dirty="0" err="1"/>
              <a:t>conceptuele</a:t>
            </a:r>
            <a:r>
              <a:rPr lang="fr-BE" altLang="nl-BE" dirty="0"/>
              <a:t> </a:t>
            </a:r>
            <a:r>
              <a:rPr lang="fr-BE" altLang="nl-BE" dirty="0" err="1"/>
              <a:t>betekenissen</a:t>
            </a:r>
            <a:endParaRPr lang="fr-BE" altLang="nl-BE" dirty="0"/>
          </a:p>
          <a:p>
            <a:pPr>
              <a:lnSpc>
                <a:spcPct val="90000"/>
              </a:lnSpc>
            </a:pPr>
            <a:r>
              <a:rPr lang="fr-BE" altLang="nl-BE" dirty="0" err="1"/>
              <a:t>Kritische</a:t>
            </a:r>
            <a:r>
              <a:rPr lang="fr-BE" altLang="nl-BE" dirty="0"/>
              <a:t> </a:t>
            </a:r>
            <a:r>
              <a:rPr lang="fr-BE" altLang="nl-BE" dirty="0" err="1"/>
              <a:t>reflectie</a:t>
            </a:r>
            <a:r>
              <a:rPr lang="fr-BE" altLang="nl-BE" dirty="0"/>
              <a:t> op </a:t>
            </a:r>
            <a:r>
              <a:rPr lang="fr-BE" altLang="nl-BE" dirty="0" err="1"/>
              <a:t>eigen</a:t>
            </a:r>
            <a:r>
              <a:rPr lang="fr-BE" altLang="nl-BE" dirty="0"/>
              <a:t> </a:t>
            </a:r>
            <a:r>
              <a:rPr lang="fr-BE" altLang="nl-BE" dirty="0" err="1"/>
              <a:t>identiteit</a:t>
            </a:r>
            <a:r>
              <a:rPr lang="fr-BE" altLang="nl-BE" dirty="0"/>
              <a:t> en </a:t>
            </a:r>
            <a:r>
              <a:rPr lang="fr-BE" altLang="nl-BE" dirty="0" err="1"/>
              <a:t>identiteit</a:t>
            </a:r>
            <a:r>
              <a:rPr lang="fr-BE" altLang="nl-BE" dirty="0"/>
              <a:t> van de </a:t>
            </a:r>
            <a:r>
              <a:rPr lang="fr-BE" altLang="nl-BE" dirty="0" err="1"/>
              <a:t>andere</a:t>
            </a:r>
            <a:r>
              <a:rPr lang="fr-BE" altLang="nl-BE" dirty="0"/>
              <a:t>(n)</a:t>
            </a:r>
          </a:p>
          <a:p>
            <a:pPr>
              <a:lnSpc>
                <a:spcPct val="90000"/>
              </a:lnSpc>
            </a:pPr>
            <a:r>
              <a:rPr lang="fr-BE" altLang="nl-BE" dirty="0" err="1"/>
              <a:t>Zoeken</a:t>
            </a:r>
            <a:r>
              <a:rPr lang="fr-BE" altLang="nl-BE" dirty="0"/>
              <a:t> </a:t>
            </a:r>
            <a:r>
              <a:rPr lang="fr-BE" altLang="nl-BE" dirty="0" err="1"/>
              <a:t>naar</a:t>
            </a:r>
            <a:r>
              <a:rPr lang="fr-BE" altLang="nl-BE" dirty="0"/>
              <a:t> </a:t>
            </a:r>
            <a:r>
              <a:rPr lang="fr-BE" altLang="nl-BE" dirty="0" err="1"/>
              <a:t>ideologische</a:t>
            </a:r>
            <a:r>
              <a:rPr lang="fr-BE" altLang="nl-BE" dirty="0"/>
              <a:t> </a:t>
            </a:r>
            <a:r>
              <a:rPr lang="fr-BE" altLang="nl-BE" dirty="0" err="1"/>
              <a:t>medestanders</a:t>
            </a:r>
            <a:r>
              <a:rPr lang="fr-BE" altLang="nl-BE" dirty="0"/>
              <a:t> en </a:t>
            </a:r>
            <a:r>
              <a:rPr lang="fr-BE" altLang="nl-BE" dirty="0" err="1"/>
              <a:t>lidmaatschap</a:t>
            </a:r>
            <a:r>
              <a:rPr lang="fr-BE" altLang="nl-BE" dirty="0"/>
              <a:t> van </a:t>
            </a:r>
            <a:r>
              <a:rPr lang="fr-BE" altLang="nl-BE" dirty="0" err="1"/>
              <a:t>gekozen</a:t>
            </a:r>
            <a:r>
              <a:rPr lang="fr-BE" altLang="nl-BE" dirty="0"/>
              <a:t> </a:t>
            </a:r>
            <a:r>
              <a:rPr lang="fr-BE" altLang="nl-BE" dirty="0" err="1"/>
              <a:t>groep</a:t>
            </a:r>
            <a:endParaRPr lang="fr-BE" altLang="nl-BE" dirty="0"/>
          </a:p>
          <a:p>
            <a:pPr>
              <a:lnSpc>
                <a:spcPct val="90000"/>
              </a:lnSpc>
            </a:pPr>
            <a:r>
              <a:rPr lang="fr-BE" altLang="nl-BE" dirty="0" err="1"/>
              <a:t>Verinnerlijken</a:t>
            </a:r>
            <a:r>
              <a:rPr lang="fr-BE" altLang="nl-BE" dirty="0"/>
              <a:t> van het </a:t>
            </a:r>
            <a:r>
              <a:rPr lang="fr-BE" altLang="nl-BE" dirty="0" err="1"/>
              <a:t>gezag</a:t>
            </a:r>
            <a:endParaRPr lang="fr-BE" altLang="nl-BE" dirty="0"/>
          </a:p>
          <a:p>
            <a:pPr>
              <a:lnSpc>
                <a:spcPct val="90000"/>
              </a:lnSpc>
            </a:pPr>
            <a:r>
              <a:rPr lang="fr-BE" altLang="nl-BE" dirty="0" err="1"/>
              <a:t>Symbolen</a:t>
            </a:r>
            <a:r>
              <a:rPr lang="fr-BE" altLang="nl-BE" dirty="0"/>
              <a:t> </a:t>
            </a:r>
            <a:r>
              <a:rPr lang="fr-BE" altLang="nl-BE" dirty="0" err="1"/>
              <a:t>vervangen</a:t>
            </a:r>
            <a:r>
              <a:rPr lang="fr-BE" altLang="nl-BE" dirty="0"/>
              <a:t> </a:t>
            </a:r>
            <a:r>
              <a:rPr lang="fr-BE" altLang="nl-BE" dirty="0" err="1"/>
              <a:t>door</a:t>
            </a:r>
            <a:r>
              <a:rPr lang="fr-BE" altLang="nl-BE" dirty="0"/>
              <a:t> </a:t>
            </a:r>
            <a:r>
              <a:rPr lang="fr-BE" altLang="nl-BE" dirty="0" err="1"/>
              <a:t>rationele</a:t>
            </a:r>
            <a:r>
              <a:rPr lang="fr-BE" altLang="nl-BE" dirty="0"/>
              <a:t> </a:t>
            </a:r>
            <a:r>
              <a:rPr lang="fr-BE" altLang="nl-BE" dirty="0" err="1"/>
              <a:t>kennis</a:t>
            </a:r>
            <a:r>
              <a:rPr lang="fr-BE" altLang="nl-BE" dirty="0"/>
              <a:t>, </a:t>
            </a:r>
            <a:r>
              <a:rPr lang="fr-BE" altLang="nl-BE" dirty="0" err="1"/>
              <a:t>vaak</a:t>
            </a:r>
            <a:r>
              <a:rPr lang="fr-BE" altLang="nl-BE" dirty="0"/>
              <a:t> </a:t>
            </a:r>
            <a:r>
              <a:rPr lang="fr-BE" altLang="nl-BE" dirty="0" err="1"/>
              <a:t>weinig</a:t>
            </a:r>
            <a:r>
              <a:rPr lang="fr-BE" altLang="nl-BE" dirty="0"/>
              <a:t> </a:t>
            </a:r>
            <a:r>
              <a:rPr lang="fr-BE" altLang="nl-BE" dirty="0" err="1"/>
              <a:t>ruimte</a:t>
            </a:r>
            <a:r>
              <a:rPr lang="fr-BE" altLang="nl-BE" dirty="0"/>
              <a:t> </a:t>
            </a:r>
            <a:r>
              <a:rPr lang="fr-BE" altLang="nl-BE" dirty="0" err="1"/>
              <a:t>voor</a:t>
            </a:r>
            <a:r>
              <a:rPr lang="fr-BE" altLang="nl-BE" dirty="0"/>
              <a:t> </a:t>
            </a:r>
            <a:r>
              <a:rPr lang="fr-BE" altLang="nl-BE" dirty="0" err="1"/>
              <a:t>affectie</a:t>
            </a:r>
            <a:endParaRPr lang="nl-NL" altLang="nl-BE" dirty="0"/>
          </a:p>
          <a:p>
            <a:pPr>
              <a:lnSpc>
                <a:spcPct val="90000"/>
              </a:lnSpc>
            </a:pPr>
            <a:endParaRPr lang="nl-NL" altLang="nl-BE" dirty="0"/>
          </a:p>
        </p:txBody>
      </p:sp>
    </p:spTree>
    <p:extLst>
      <p:ext uri="{BB962C8B-B14F-4D97-AF65-F5344CB8AC3E}">
        <p14:creationId xmlns:p14="http://schemas.microsoft.com/office/powerpoint/2010/main" val="378590442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C4D2C4F318FE44BF8AAD43AC7DBC7D" ma:contentTypeVersion="13" ma:contentTypeDescription="Een nieuw document maken." ma:contentTypeScope="" ma:versionID="985761078ef246a056ff2737c82b0987">
  <xsd:schema xmlns:xsd="http://www.w3.org/2001/XMLSchema" xmlns:xs="http://www.w3.org/2001/XMLSchema" xmlns:p="http://schemas.microsoft.com/office/2006/metadata/properties" xmlns:ns3="a9e5e3e2-16d0-4e34-a41a-c63f4276b4f6" xmlns:ns4="6b8d1bf4-e45f-4410-af7f-de1677281433" targetNamespace="http://schemas.microsoft.com/office/2006/metadata/properties" ma:root="true" ma:fieldsID="5551c240877363e7ce3b2fecd8d54c91" ns3:_="" ns4:_="">
    <xsd:import namespace="a9e5e3e2-16d0-4e34-a41a-c63f4276b4f6"/>
    <xsd:import namespace="6b8d1bf4-e45f-4410-af7f-de167728143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EventHashCode" minOccurs="0"/>
                <xsd:element ref="ns3:MediaServiceGenerationTim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e5e3e2-16d0-4e34-a41a-c63f4276b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8d1bf4-e45f-4410-af7f-de167728143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8E2D1A-440D-43EE-903D-E080CB221D89}">
  <ds:schemaRefs>
    <ds:schemaRef ds:uri="http://schemas.microsoft.com/sharepoint/v3/contenttype/forms"/>
  </ds:schemaRefs>
</ds:datastoreItem>
</file>

<file path=customXml/itemProps2.xml><?xml version="1.0" encoding="utf-8"?>
<ds:datastoreItem xmlns:ds="http://schemas.openxmlformats.org/officeDocument/2006/customXml" ds:itemID="{CDD83C50-7D74-4E33-9EA0-252A8C015AA5}">
  <ds:schemaRefs>
    <ds:schemaRef ds:uri="http://purl.org/dc/terms/"/>
    <ds:schemaRef ds:uri="http://schemas.openxmlformats.org/package/2006/metadata/core-properties"/>
    <ds:schemaRef ds:uri="http://schemas.microsoft.com/office/2006/documentManagement/types"/>
    <ds:schemaRef ds:uri="a9e5e3e2-16d0-4e34-a41a-c63f4276b4f6"/>
    <ds:schemaRef ds:uri="http://purl.org/dc/elements/1.1/"/>
    <ds:schemaRef ds:uri="http://schemas.microsoft.com/office/2006/metadata/properties"/>
    <ds:schemaRef ds:uri="http://schemas.microsoft.com/office/infopath/2007/PartnerControls"/>
    <ds:schemaRef ds:uri="6b8d1bf4-e45f-4410-af7f-de1677281433"/>
    <ds:schemaRef ds:uri="http://www.w3.org/XML/1998/namespace"/>
    <ds:schemaRef ds:uri="http://purl.org/dc/dcmitype/"/>
  </ds:schemaRefs>
</ds:datastoreItem>
</file>

<file path=customXml/itemProps3.xml><?xml version="1.0" encoding="utf-8"?>
<ds:datastoreItem xmlns:ds="http://schemas.openxmlformats.org/officeDocument/2006/customXml" ds:itemID="{31AC69AD-4B75-40FE-B256-01137F440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e5e3e2-16d0-4e34-a41a-c63f4276b4f6"/>
    <ds:schemaRef ds:uri="6b8d1bf4-e45f-4410-af7f-de1677281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2018</TotalTime>
  <Words>2283</Words>
  <Application>Microsoft Office PowerPoint</Application>
  <PresentationFormat>Breedbeeld</PresentationFormat>
  <Paragraphs>222</Paragraphs>
  <Slides>29</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29</vt:i4>
      </vt:variant>
    </vt:vector>
  </HeadingPairs>
  <TitlesOfParts>
    <vt:vector size="36" baseType="lpstr">
      <vt:lpstr>Arial</vt:lpstr>
      <vt:lpstr>Calibri</vt:lpstr>
      <vt:lpstr>Calibri Light</vt:lpstr>
      <vt:lpstr>Garamond</vt:lpstr>
      <vt:lpstr>Times New Roman</vt:lpstr>
      <vt:lpstr>Wingdings</vt:lpstr>
      <vt:lpstr>Kantoorthema</vt:lpstr>
      <vt:lpstr>PowerPoint-presentatie</vt:lpstr>
      <vt:lpstr>Wij bidden u, Heer om een geest van overleg die ons zin geeft voor samenwerking; om een geest van bescheidenheid die ons de grenzen  van onze eigen beperkte deskundigheid  doet erkennen; om een geest van dienstbaarheid, die ons eigen comfort en eigen voordeel opzij doet zetten  voor de collega of de mens in nood;  om een geest van eerbied, die ons naar iedere mens opnieuw  doet omzien als naar een unieke mens, met zijn geheim  dat wortelt in u. </vt:lpstr>
      <vt:lpstr>“Ik ben de ware Wijnstok en en mijn Vader is de wijnbouwer. Iedere rank aan mij die geen vrucht draagt, ,snijdt hij weg, en iedere rank die wel vrucht draagt, snoeit hij bij die reinigt Hij, opdat hij meer vrucht draagt.” Johannes 15, 1-2 </vt:lpstr>
      <vt:lpstr>PowerPoint-presentatie</vt:lpstr>
      <vt:lpstr>1 Inzicht in geloofsontwikkeling: JAMES FOWLER    </vt:lpstr>
      <vt:lpstr>1 – De zeven fases van James Fowler </vt:lpstr>
      <vt:lpstr>PowerPoint-presentatie</vt:lpstr>
      <vt:lpstr> fase 4: Geïndividueerd-reflectief geloof</vt:lpstr>
      <vt:lpstr>PowerPoint-presentatie</vt:lpstr>
      <vt:lpstr>Overgang van fase vier naar fase vijf </vt:lpstr>
      <vt:lpstr>fase 5: Geïntegreerd of verbindend geloof</vt:lpstr>
      <vt:lpstr>PowerPoint-presentatie</vt:lpstr>
      <vt:lpstr>fase 6: Universaliserend geloof </vt:lpstr>
      <vt:lpstr>2 FRITZ OSER</vt:lpstr>
      <vt:lpstr>Het geloof is een bepaalde manier om de werkelijkheid vorm te geven en te interpreteren, met consequenties voor de eigen manier van leven.       </vt:lpstr>
      <vt:lpstr>Het Paul-dilemma van Fritz Oser </vt:lpstr>
      <vt:lpstr>3 Beatrijs van Nazareth</vt:lpstr>
      <vt:lpstr> 4 – Johannes van het Kruis  alles loslaten en de onvoorwaardelijke liefde van God omarmen</vt:lpstr>
      <vt:lpstr>5 – Theresia van Avila: de spiritualiteit van het realisme</vt:lpstr>
      <vt:lpstr>  6 – Henri Nouwen: spiritualiteit van de imperfectie     </vt:lpstr>
      <vt:lpstr>PowerPoint-presentatie</vt:lpstr>
      <vt:lpstr>7 – Ignatius van Loyola: De geestelijke oefeningen – een geloofsdynamiek </vt:lpstr>
      <vt:lpstr>PowerPoint-presentatie</vt:lpstr>
      <vt:lpstr>PowerPoint-presentatie</vt:lpstr>
      <vt:lpstr>Onderscheiding van de geesten</vt:lpstr>
      <vt:lpstr>8 – Geestelijke of spirituele begeleiding</vt:lpstr>
      <vt:lpstr>9 – Ruimten voor gemeenschappelijke verdieping</vt:lpstr>
      <vt:lpstr>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Nicole Vennekens</dc:creator>
  <cp:lastModifiedBy>Vennekens, Nicole</cp:lastModifiedBy>
  <cp:revision>56</cp:revision>
  <dcterms:created xsi:type="dcterms:W3CDTF">2021-01-16T17:37:14Z</dcterms:created>
  <dcterms:modified xsi:type="dcterms:W3CDTF">2023-12-12T18:06:53Z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0x01010060C4D2C4F318FE44BF8AAD43AC7DBC7D</vt:lpwstr>
  </property>
</Properties>
</file>