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3"/>
  </p:handoutMasterIdLst>
  <p:sldIdLst>
    <p:sldId id="256" r:id="rId2"/>
    <p:sldId id="257" r:id="rId3"/>
    <p:sldId id="258" r:id="rId4"/>
    <p:sldId id="259" r:id="rId5"/>
    <p:sldId id="277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8" r:id="rId19"/>
    <p:sldId id="274" r:id="rId20"/>
    <p:sldId id="276" r:id="rId21"/>
    <p:sldId id="275" r:id="rId22"/>
  </p:sldIdLst>
  <p:sldSz cx="9144000" cy="6858000" type="screen4x3"/>
  <p:notesSz cx="6797675" cy="987425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18A9C9-8622-467D-B799-C3C468A8974A}" type="datetimeFigureOut">
              <a:rPr lang="nl-BE" smtClean="0"/>
              <a:t>29/08/2023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378950"/>
            <a:ext cx="2946400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7D88D4-E9F0-49FB-983C-EFD12B73D31A}" type="slidenum">
              <a:rPr lang="nl-BE" smtClean="0"/>
              <a:t>‹nr.›</a:t>
            </a:fld>
            <a:endParaRPr lang="nl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017CB-8A7C-46DF-A2B0-5759A7917257}" type="datetimeFigureOut">
              <a:rPr lang="nl-BE" smtClean="0"/>
              <a:pPr/>
              <a:t>29/08/2023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1A36-AC5D-4885-A933-F074E37553E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017CB-8A7C-46DF-A2B0-5759A7917257}" type="datetimeFigureOut">
              <a:rPr lang="nl-BE" smtClean="0"/>
              <a:pPr/>
              <a:t>29/08/2023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1A36-AC5D-4885-A933-F074E37553E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017CB-8A7C-46DF-A2B0-5759A7917257}" type="datetimeFigureOut">
              <a:rPr lang="nl-BE" smtClean="0"/>
              <a:pPr/>
              <a:t>29/08/2023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1A36-AC5D-4885-A933-F074E37553E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4319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066800" y="1981200"/>
            <a:ext cx="36957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4900" y="1981200"/>
            <a:ext cx="36957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AC075476-2AEF-4DDF-AD54-76EDC30CE4FD}" type="slidenum">
              <a:rPr lang="en-US"/>
              <a:pPr/>
              <a:t>‹nr.›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017CB-8A7C-46DF-A2B0-5759A7917257}" type="datetimeFigureOut">
              <a:rPr lang="nl-BE" smtClean="0"/>
              <a:pPr/>
              <a:t>29/08/2023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1A36-AC5D-4885-A933-F074E37553E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017CB-8A7C-46DF-A2B0-5759A7917257}" type="datetimeFigureOut">
              <a:rPr lang="nl-BE" smtClean="0"/>
              <a:pPr/>
              <a:t>29/08/2023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1A36-AC5D-4885-A933-F074E37553E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017CB-8A7C-46DF-A2B0-5759A7917257}" type="datetimeFigureOut">
              <a:rPr lang="nl-BE" smtClean="0"/>
              <a:pPr/>
              <a:t>29/08/2023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1A36-AC5D-4885-A933-F074E37553E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017CB-8A7C-46DF-A2B0-5759A7917257}" type="datetimeFigureOut">
              <a:rPr lang="nl-BE" smtClean="0"/>
              <a:pPr/>
              <a:t>29/08/2023</a:t>
            </a:fld>
            <a:endParaRPr lang="nl-B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1A36-AC5D-4885-A933-F074E37553E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017CB-8A7C-46DF-A2B0-5759A7917257}" type="datetimeFigureOut">
              <a:rPr lang="nl-BE" smtClean="0"/>
              <a:pPr/>
              <a:t>29/08/2023</a:t>
            </a:fld>
            <a:endParaRPr lang="nl-B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1A36-AC5D-4885-A933-F074E37553E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017CB-8A7C-46DF-A2B0-5759A7917257}" type="datetimeFigureOut">
              <a:rPr lang="nl-BE" smtClean="0"/>
              <a:pPr/>
              <a:t>29/08/2023</a:t>
            </a:fld>
            <a:endParaRPr lang="nl-B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1A36-AC5D-4885-A933-F074E37553E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017CB-8A7C-46DF-A2B0-5759A7917257}" type="datetimeFigureOut">
              <a:rPr lang="nl-BE" smtClean="0"/>
              <a:pPr/>
              <a:t>29/08/2023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1A36-AC5D-4885-A933-F074E37553E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017CB-8A7C-46DF-A2B0-5759A7917257}" type="datetimeFigureOut">
              <a:rPr lang="nl-BE" smtClean="0"/>
              <a:pPr/>
              <a:t>29/08/2023</a:t>
            </a:fld>
            <a:endParaRPr lang="nl-B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751A36-AC5D-4885-A933-F074E37553E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B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B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017CB-8A7C-46DF-A2B0-5759A7917257}" type="datetimeFigureOut">
              <a:rPr lang="nl-BE" smtClean="0"/>
              <a:pPr/>
              <a:t>29/08/2023</a:t>
            </a:fld>
            <a:endParaRPr lang="nl-B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751A36-AC5D-4885-A933-F074E37553E4}" type="slidenum">
              <a:rPr lang="nl-BE" smtClean="0"/>
              <a:pPr/>
              <a:t>‹nr.›</a:t>
            </a:fld>
            <a:endParaRPr lang="nl-BE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BE" b="1" dirty="0"/>
              <a:t>WAARDIGHEIDSBEVORDERENDE ZORG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BE" b="1" dirty="0"/>
              <a:t>Kwetsbaarheid – Zorg – Waardigheid</a:t>
            </a:r>
          </a:p>
          <a:p>
            <a:r>
              <a:rPr lang="nl-BE" dirty="0"/>
              <a:t>Prof. Chris GASTMANS</a:t>
            </a:r>
          </a:p>
        </p:txBody>
      </p: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C566583B-CB06-77E2-3837-91BE30C53AC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592" y="260648"/>
            <a:ext cx="2230016" cy="79723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KWETSBAARHEID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b="1" dirty="0"/>
              <a:t>Gewone en buitengewone</a:t>
            </a:r>
            <a:r>
              <a:rPr lang="nl-BE" dirty="0"/>
              <a:t> (totale) kwetsbaarheid</a:t>
            </a:r>
          </a:p>
          <a:p>
            <a:r>
              <a:rPr lang="nl-BE" dirty="0"/>
              <a:t>Bedreiging van waardigheid</a:t>
            </a:r>
          </a:p>
          <a:p>
            <a:r>
              <a:rPr lang="nl-BE" b="1" dirty="0"/>
              <a:t>Kwetsbaarheid en zorg</a:t>
            </a:r>
          </a:p>
          <a:p>
            <a:pPr lvl="1"/>
            <a:r>
              <a:rPr lang="nl-BE" dirty="0"/>
              <a:t>Kwetsbaarheid is ‘</a:t>
            </a:r>
            <a:r>
              <a:rPr lang="nl-BE" dirty="0" err="1"/>
              <a:t>raison</a:t>
            </a:r>
            <a:r>
              <a:rPr lang="nl-BE" dirty="0"/>
              <a:t> </a:t>
            </a:r>
            <a:r>
              <a:rPr lang="nl-BE" dirty="0" err="1"/>
              <a:t>d’être</a:t>
            </a:r>
            <a:r>
              <a:rPr lang="nl-BE" dirty="0"/>
              <a:t>’ van zorg</a:t>
            </a:r>
          </a:p>
          <a:p>
            <a:pPr lvl="1"/>
            <a:r>
              <a:rPr lang="nl-BE" dirty="0"/>
              <a:t>Zorgmotivatie komt voort uit kwetsbare positie</a:t>
            </a:r>
          </a:p>
        </p:txBody>
      </p:sp>
      <p:pic>
        <p:nvPicPr>
          <p:cNvPr id="4" name="Picture 3" descr="A blue and white logo&#10;&#10;Description automatically generated">
            <a:extLst>
              <a:ext uri="{FF2B5EF4-FFF2-40B4-BE49-F238E27FC236}">
                <a16:creationId xmlns:a16="http://schemas.microsoft.com/office/drawing/2014/main" id="{792701EE-1D62-8857-6D0D-0DE9EE96EC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392" y="5805264"/>
            <a:ext cx="2230016" cy="797231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KWETSBAARHEID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BE" b="1" dirty="0"/>
              <a:t>Kwetsbaarheid en ethiek</a:t>
            </a:r>
          </a:p>
          <a:p>
            <a:pPr lvl="1"/>
            <a:r>
              <a:rPr lang="nl-BE" dirty="0"/>
              <a:t>Persoonlijk en professioneel ‘geraakt zijn’ (ethische verantwoordelijkheid) is verankerd in kwetsbare positie</a:t>
            </a:r>
          </a:p>
          <a:p>
            <a:pPr lvl="1"/>
            <a:r>
              <a:rPr lang="nl-BE" dirty="0"/>
              <a:t>Lichamelijke kwetsbaarheid creëert ethisch appel om ont-</a:t>
            </a:r>
            <a:r>
              <a:rPr lang="nl-BE" dirty="0" err="1"/>
              <a:t>waardiging</a:t>
            </a:r>
            <a:r>
              <a:rPr lang="nl-BE" dirty="0"/>
              <a:t> tegen te gaan</a:t>
            </a:r>
          </a:p>
          <a:p>
            <a:pPr lvl="1"/>
            <a:r>
              <a:rPr lang="nl-BE" dirty="0"/>
              <a:t>Hoe groter de kwetsbaarheid, hoe sterker het ethisch appel</a:t>
            </a:r>
          </a:p>
          <a:p>
            <a:pPr lvl="1"/>
            <a:r>
              <a:rPr lang="nl-BE" dirty="0"/>
              <a:t>Paradoxale structuur: niet afdwingbaar, maar onvoorwaardelijk en onontkoombaar</a:t>
            </a:r>
          </a:p>
        </p:txBody>
      </p:sp>
      <p:pic>
        <p:nvPicPr>
          <p:cNvPr id="4" name="Picture 3" descr="A blue and white logo&#10;&#10;Description automatically generated">
            <a:extLst>
              <a:ext uri="{FF2B5EF4-FFF2-40B4-BE49-F238E27FC236}">
                <a16:creationId xmlns:a16="http://schemas.microsoft.com/office/drawing/2014/main" id="{D8AB732A-EBDB-7201-B195-848AD24C2F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392" y="5805264"/>
            <a:ext cx="2230016" cy="797231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ZORG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b="1" dirty="0"/>
              <a:t>Zorgpraktijk</a:t>
            </a:r>
            <a:r>
              <a:rPr lang="nl-BE" dirty="0"/>
              <a:t> is …</a:t>
            </a:r>
          </a:p>
          <a:p>
            <a:pPr>
              <a:buNone/>
            </a:pPr>
            <a:r>
              <a:rPr lang="nl-BE" i="1" dirty="0"/>
              <a:t>“… een verantwoordelijkheidspraktijk waarin verschillende betrokkenen verantwoordelijkheid jegens elkaar en zichzelf dragen in een proces van reageren op kwetsbaarheid” </a:t>
            </a:r>
            <a:r>
              <a:rPr lang="nl-BE" dirty="0"/>
              <a:t>(Walker, 2003)</a:t>
            </a:r>
          </a:p>
        </p:txBody>
      </p:sp>
      <p:pic>
        <p:nvPicPr>
          <p:cNvPr id="4" name="Picture 3" descr="A blue and white logo&#10;&#10;Description automatically generated">
            <a:extLst>
              <a:ext uri="{FF2B5EF4-FFF2-40B4-BE49-F238E27FC236}">
                <a16:creationId xmlns:a16="http://schemas.microsoft.com/office/drawing/2014/main" id="{06518689-00DF-451F-0917-32A460E3D8F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392" y="5805264"/>
            <a:ext cx="2230016" cy="797231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ZORG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BE" dirty="0"/>
              <a:t>Zorg vindt plaats in </a:t>
            </a:r>
            <a:r>
              <a:rPr lang="nl-BE" b="1" dirty="0"/>
              <a:t>relationele context</a:t>
            </a:r>
          </a:p>
          <a:p>
            <a:r>
              <a:rPr lang="nl-BE" dirty="0"/>
              <a:t>‘</a:t>
            </a:r>
            <a:r>
              <a:rPr lang="nl-BE" b="1" dirty="0"/>
              <a:t>Zich zorgen maken</a:t>
            </a:r>
            <a:r>
              <a:rPr lang="nl-BE" dirty="0"/>
              <a:t>’ als basis van zoektocht naar het beste zorgantwoord</a:t>
            </a:r>
          </a:p>
          <a:p>
            <a:pPr lvl="1"/>
            <a:r>
              <a:rPr lang="nl-BE" dirty="0"/>
              <a:t>Houding van </a:t>
            </a:r>
            <a:r>
              <a:rPr lang="nl-BE" b="1" dirty="0"/>
              <a:t>aandachtigheid</a:t>
            </a:r>
            <a:r>
              <a:rPr lang="nl-BE" dirty="0"/>
              <a:t> (</a:t>
            </a:r>
            <a:r>
              <a:rPr lang="nl-BE" dirty="0" err="1"/>
              <a:t>cfr</a:t>
            </a:r>
            <a:r>
              <a:rPr lang="nl-BE" dirty="0"/>
              <a:t>. Tronto)</a:t>
            </a:r>
          </a:p>
          <a:p>
            <a:r>
              <a:rPr lang="nl-BE" dirty="0"/>
              <a:t>Het goede zorgantwoord vinden via proces van </a:t>
            </a:r>
            <a:r>
              <a:rPr lang="nl-BE" b="1" dirty="0"/>
              <a:t>dialoog en interpretatie</a:t>
            </a:r>
          </a:p>
          <a:p>
            <a:pPr lvl="1"/>
            <a:r>
              <a:rPr lang="nl-BE" dirty="0"/>
              <a:t>Houding van </a:t>
            </a:r>
            <a:r>
              <a:rPr lang="nl-BE" b="1" dirty="0"/>
              <a:t>verantwoordelijkheid en deskundigheid </a:t>
            </a:r>
            <a:r>
              <a:rPr lang="nl-BE" dirty="0"/>
              <a:t>(</a:t>
            </a:r>
            <a:r>
              <a:rPr lang="nl-BE" dirty="0" err="1"/>
              <a:t>cfr</a:t>
            </a:r>
            <a:r>
              <a:rPr lang="nl-BE" dirty="0"/>
              <a:t>. Tronto)</a:t>
            </a:r>
          </a:p>
        </p:txBody>
      </p:sp>
      <p:pic>
        <p:nvPicPr>
          <p:cNvPr id="4" name="Picture 3" descr="A blue and white logo&#10;&#10;Description automatically generated">
            <a:extLst>
              <a:ext uri="{FF2B5EF4-FFF2-40B4-BE49-F238E27FC236}">
                <a16:creationId xmlns:a16="http://schemas.microsoft.com/office/drawing/2014/main" id="{1F2BB073-7C7F-62DA-07D0-502CFA79177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392" y="5805264"/>
            <a:ext cx="2230016" cy="797231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ZORG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b="1" dirty="0"/>
              <a:t>Wederkerige zorgrelatie</a:t>
            </a:r>
            <a:r>
              <a:rPr lang="nl-BE" dirty="0"/>
              <a:t>: inbreng van de patiënt</a:t>
            </a:r>
          </a:p>
          <a:p>
            <a:pPr lvl="1"/>
            <a:r>
              <a:rPr lang="nl-BE" dirty="0"/>
              <a:t>Houding van </a:t>
            </a:r>
            <a:r>
              <a:rPr lang="nl-BE" b="1" dirty="0"/>
              <a:t>responsiviteit</a:t>
            </a:r>
            <a:r>
              <a:rPr lang="nl-BE" dirty="0"/>
              <a:t> (</a:t>
            </a:r>
            <a:r>
              <a:rPr lang="nl-BE" dirty="0" err="1"/>
              <a:t>cfr</a:t>
            </a:r>
            <a:r>
              <a:rPr lang="nl-BE" dirty="0"/>
              <a:t>. Tronto)</a:t>
            </a:r>
          </a:p>
          <a:p>
            <a:r>
              <a:rPr lang="nl-BE" b="1" dirty="0"/>
              <a:t>Hulpverlener als persoon </a:t>
            </a:r>
            <a:r>
              <a:rPr lang="nl-BE" dirty="0"/>
              <a:t>waarderen</a:t>
            </a:r>
          </a:p>
        </p:txBody>
      </p:sp>
      <p:pic>
        <p:nvPicPr>
          <p:cNvPr id="4" name="Picture 3" descr="A blue and white logo&#10;&#10;Description automatically generated">
            <a:extLst>
              <a:ext uri="{FF2B5EF4-FFF2-40B4-BE49-F238E27FC236}">
                <a16:creationId xmlns:a16="http://schemas.microsoft.com/office/drawing/2014/main" id="{DD2DEFF1-8F49-C692-75D6-CCE94BC3C06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392" y="5805264"/>
            <a:ext cx="2230016" cy="797231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WAARDIGHEID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b="1" dirty="0"/>
              <a:t>Waardigheid als ethisch fundament</a:t>
            </a:r>
          </a:p>
          <a:p>
            <a:pPr lvl="1"/>
            <a:r>
              <a:rPr lang="nl-BE" dirty="0"/>
              <a:t>Doelgericht karakter van gezondheidszorg</a:t>
            </a:r>
          </a:p>
          <a:p>
            <a:pPr lvl="1"/>
            <a:r>
              <a:rPr lang="nl-BE" dirty="0"/>
              <a:t>Gerichtheid op waardigheid maakt van hulpverlening morele praktijk</a:t>
            </a:r>
          </a:p>
          <a:p>
            <a:pPr lvl="1"/>
            <a:r>
              <a:rPr lang="nl-BE" dirty="0"/>
              <a:t>Authentieke bezorgdheid voor waardigheid van de patiënt als ethisch fundament van gezondheidszorg</a:t>
            </a:r>
          </a:p>
        </p:txBody>
      </p:sp>
      <p:pic>
        <p:nvPicPr>
          <p:cNvPr id="4" name="Picture 3" descr="A blue and white logo&#10;&#10;Description automatically generated">
            <a:extLst>
              <a:ext uri="{FF2B5EF4-FFF2-40B4-BE49-F238E27FC236}">
                <a16:creationId xmlns:a16="http://schemas.microsoft.com/office/drawing/2014/main" id="{188B0118-CEF1-50C2-A883-FD009D075B2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392" y="5805264"/>
            <a:ext cx="2230016" cy="797231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WAARDIGHEID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b="1" dirty="0"/>
              <a:t>Betekenissen van waardigheid</a:t>
            </a:r>
          </a:p>
          <a:p>
            <a:pPr lvl="1"/>
            <a:r>
              <a:rPr lang="nl-BE" dirty="0"/>
              <a:t>Subjectief beleefde waardigheid</a:t>
            </a:r>
          </a:p>
          <a:p>
            <a:pPr lvl="1"/>
            <a:r>
              <a:rPr lang="nl-BE" dirty="0" err="1"/>
              <a:t>Dignity</a:t>
            </a:r>
            <a:r>
              <a:rPr lang="nl-BE" dirty="0"/>
              <a:t> of </a:t>
            </a:r>
            <a:r>
              <a:rPr lang="nl-BE" dirty="0" err="1"/>
              <a:t>identity</a:t>
            </a:r>
            <a:endParaRPr lang="nl-BE" dirty="0"/>
          </a:p>
          <a:p>
            <a:pPr lvl="1"/>
            <a:r>
              <a:rPr lang="nl-BE" dirty="0"/>
              <a:t>Fundamentele menselijke waardigheid</a:t>
            </a:r>
          </a:p>
        </p:txBody>
      </p:sp>
      <p:pic>
        <p:nvPicPr>
          <p:cNvPr id="4" name="Picture 3" descr="A blue and white logo&#10;&#10;Description automatically generated">
            <a:extLst>
              <a:ext uri="{FF2B5EF4-FFF2-40B4-BE49-F238E27FC236}">
                <a16:creationId xmlns:a16="http://schemas.microsoft.com/office/drawing/2014/main" id="{2B0A4BB2-E683-3FF8-20C8-6991816718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392" y="5805264"/>
            <a:ext cx="2230016" cy="797231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WAARDIGHEID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Waardigheid als </a:t>
            </a:r>
            <a:r>
              <a:rPr lang="nl-BE" b="1" dirty="0" err="1"/>
              <a:t>multidimensioneel</a:t>
            </a:r>
            <a:r>
              <a:rPr lang="nl-BE" b="1" dirty="0"/>
              <a:t> begrip</a:t>
            </a:r>
          </a:p>
          <a:p>
            <a:pPr lvl="1"/>
            <a:r>
              <a:rPr lang="nl-BE" b="1" dirty="0"/>
              <a:t>Blijvende dimensie</a:t>
            </a:r>
            <a:r>
              <a:rPr lang="nl-BE" dirty="0"/>
              <a:t>:</a:t>
            </a:r>
          </a:p>
          <a:p>
            <a:pPr lvl="2"/>
            <a:r>
              <a:rPr lang="nl-BE" dirty="0"/>
              <a:t>Fundamentele menselijke waardigheid</a:t>
            </a:r>
          </a:p>
          <a:p>
            <a:pPr lvl="1"/>
            <a:r>
              <a:rPr lang="nl-BE" b="1" dirty="0"/>
              <a:t>Dynamische dimensie</a:t>
            </a:r>
            <a:r>
              <a:rPr lang="nl-BE" dirty="0"/>
              <a:t>:</a:t>
            </a:r>
          </a:p>
          <a:p>
            <a:pPr lvl="2"/>
            <a:r>
              <a:rPr lang="nl-BE" dirty="0"/>
              <a:t>Subjectief beleefde waardigheid</a:t>
            </a:r>
          </a:p>
          <a:p>
            <a:pPr lvl="2"/>
            <a:r>
              <a:rPr lang="nl-BE" dirty="0" err="1"/>
              <a:t>Dignity</a:t>
            </a:r>
            <a:r>
              <a:rPr lang="nl-BE" dirty="0"/>
              <a:t> of </a:t>
            </a:r>
            <a:r>
              <a:rPr lang="nl-BE" dirty="0" err="1"/>
              <a:t>identity</a:t>
            </a:r>
            <a:endParaRPr lang="nl-BE" dirty="0"/>
          </a:p>
        </p:txBody>
      </p:sp>
      <p:pic>
        <p:nvPicPr>
          <p:cNvPr id="4" name="Picture 3" descr="A blue and white logo&#10;&#10;Description automatically generated">
            <a:extLst>
              <a:ext uri="{FF2B5EF4-FFF2-40B4-BE49-F238E27FC236}">
                <a16:creationId xmlns:a16="http://schemas.microsoft.com/office/drawing/2014/main" id="{D94B4E54-0E94-E315-B95B-43475EB89B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392" y="5805264"/>
            <a:ext cx="2230016" cy="797231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68" t="10526" r="14632" b="11579"/>
          <a:stretch/>
        </p:blipFill>
        <p:spPr>
          <a:xfrm>
            <a:off x="1302127" y="815871"/>
            <a:ext cx="6582241" cy="549344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02127" y="6309320"/>
            <a:ext cx="65822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nl-BE" sz="1400" dirty="0" err="1"/>
              <a:t>Figure</a:t>
            </a:r>
            <a:r>
              <a:rPr lang="nl-BE" sz="1400" dirty="0"/>
              <a:t>: </a:t>
            </a:r>
            <a:r>
              <a:rPr lang="nl-BE" sz="1400" dirty="0" err="1"/>
              <a:t>Dignity</a:t>
            </a:r>
            <a:r>
              <a:rPr lang="nl-BE" sz="1400" dirty="0"/>
              <a:t> as a </a:t>
            </a:r>
            <a:r>
              <a:rPr lang="nl-BE" sz="1400" dirty="0" err="1"/>
              <a:t>multi-dimensional</a:t>
            </a:r>
            <a:r>
              <a:rPr lang="nl-BE" sz="1400" dirty="0"/>
              <a:t> </a:t>
            </a:r>
            <a:r>
              <a:rPr lang="nl-BE" sz="1400" dirty="0" err="1"/>
              <a:t>phenomenon</a:t>
            </a:r>
            <a:endParaRPr lang="nl-BE" sz="1400" dirty="0"/>
          </a:p>
        </p:txBody>
      </p:sp>
      <p:pic>
        <p:nvPicPr>
          <p:cNvPr id="2" name="Picture 1" descr="A blue and white logo&#10;&#10;Description automatically generated">
            <a:extLst>
              <a:ext uri="{FF2B5EF4-FFF2-40B4-BE49-F238E27FC236}">
                <a16:creationId xmlns:a16="http://schemas.microsoft.com/office/drawing/2014/main" id="{C2571984-331E-90D8-241A-0484137DA37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04" y="116632"/>
            <a:ext cx="2230016" cy="797231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WAARDIGHEID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b="1" dirty="0" err="1"/>
              <a:t>Mens-waardigheid</a:t>
            </a:r>
            <a:endParaRPr lang="nl-BE" b="1" dirty="0"/>
          </a:p>
          <a:p>
            <a:pPr lvl="1"/>
            <a:r>
              <a:rPr lang="nl-BE" dirty="0"/>
              <a:t>Lichamelijk</a:t>
            </a:r>
          </a:p>
          <a:p>
            <a:pPr lvl="1"/>
            <a:r>
              <a:rPr lang="nl-BE" dirty="0"/>
              <a:t>Relationeel</a:t>
            </a:r>
          </a:p>
          <a:p>
            <a:pPr lvl="1"/>
            <a:r>
              <a:rPr lang="nl-BE" dirty="0"/>
              <a:t>Sociaal</a:t>
            </a:r>
          </a:p>
          <a:p>
            <a:pPr lvl="1"/>
            <a:r>
              <a:rPr lang="nl-BE" dirty="0"/>
              <a:t>Psychisch</a:t>
            </a:r>
          </a:p>
          <a:p>
            <a:pPr lvl="1"/>
            <a:r>
              <a:rPr lang="nl-BE" dirty="0"/>
              <a:t>Moreel</a:t>
            </a:r>
          </a:p>
          <a:p>
            <a:pPr lvl="1"/>
            <a:r>
              <a:rPr lang="nl-BE" dirty="0"/>
              <a:t>Spiritueel</a:t>
            </a:r>
          </a:p>
        </p:txBody>
      </p:sp>
      <p:pic>
        <p:nvPicPr>
          <p:cNvPr id="4" name="Picture 3" descr="A blue and white logo&#10;&#10;Description automatically generated">
            <a:extLst>
              <a:ext uri="{FF2B5EF4-FFF2-40B4-BE49-F238E27FC236}">
                <a16:creationId xmlns:a16="http://schemas.microsoft.com/office/drawing/2014/main" id="{234335E0-B451-2A13-3E2E-827078B1B2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392" y="5805264"/>
            <a:ext cx="2230016" cy="797231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ETHIEK VAN PRINCIPES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BE" b="1" dirty="0"/>
              <a:t>Conflict van principes</a:t>
            </a:r>
          </a:p>
          <a:p>
            <a:pPr lvl="1"/>
            <a:r>
              <a:rPr lang="nl-BE" dirty="0"/>
              <a:t>Respect voor autonomie</a:t>
            </a:r>
          </a:p>
          <a:p>
            <a:pPr lvl="1"/>
            <a:r>
              <a:rPr lang="nl-BE" dirty="0" err="1"/>
              <a:t>Nonmaleficence</a:t>
            </a:r>
            <a:endParaRPr lang="nl-BE" dirty="0"/>
          </a:p>
          <a:p>
            <a:pPr lvl="1"/>
            <a:r>
              <a:rPr lang="nl-BE" dirty="0" err="1"/>
              <a:t>Beneficence</a:t>
            </a:r>
            <a:endParaRPr lang="nl-BE" dirty="0"/>
          </a:p>
          <a:p>
            <a:pPr lvl="1"/>
            <a:r>
              <a:rPr lang="nl-BE" dirty="0"/>
              <a:t>Rechtvaardigheid</a:t>
            </a:r>
          </a:p>
          <a:p>
            <a:r>
              <a:rPr lang="nl-BE" b="1" dirty="0"/>
              <a:t>Kenmerken</a:t>
            </a:r>
          </a:p>
          <a:p>
            <a:pPr lvl="1"/>
            <a:r>
              <a:rPr lang="nl-BE" dirty="0"/>
              <a:t>Theoretisch en oplossingsgericht</a:t>
            </a:r>
          </a:p>
          <a:p>
            <a:pPr lvl="1"/>
            <a:r>
              <a:rPr lang="nl-BE" dirty="0"/>
              <a:t>Nadruk op respect voor autonomie: neutraal?</a:t>
            </a:r>
          </a:p>
          <a:p>
            <a:pPr lvl="1"/>
            <a:r>
              <a:rPr lang="nl-BE" dirty="0"/>
              <a:t>Nadruk op ‘wat moet ik doen?’</a:t>
            </a:r>
          </a:p>
        </p:txBody>
      </p:sp>
      <p:pic>
        <p:nvPicPr>
          <p:cNvPr id="6" name="Picture 5" descr="A blue and white logo&#10;&#10;Description automatically generated">
            <a:extLst>
              <a:ext uri="{FF2B5EF4-FFF2-40B4-BE49-F238E27FC236}">
                <a16:creationId xmlns:a16="http://schemas.microsoft.com/office/drawing/2014/main" id="{EDF96F1E-7AB1-6002-DE99-A0290669FBF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392" y="5805264"/>
            <a:ext cx="2230016" cy="797231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WAARDIGHEID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b="1" dirty="0"/>
              <a:t>Dynamische dimensie</a:t>
            </a:r>
          </a:p>
          <a:p>
            <a:pPr lvl="1"/>
            <a:r>
              <a:rPr lang="nl-BE" dirty="0"/>
              <a:t>Waardigheid impliceert een proces van zoveel mogelijk waardigheid uitdrukken</a:t>
            </a:r>
          </a:p>
          <a:p>
            <a:pPr lvl="1"/>
            <a:r>
              <a:rPr lang="nl-BE" dirty="0"/>
              <a:t>Levenslang engagement</a:t>
            </a:r>
          </a:p>
          <a:p>
            <a:pPr lvl="1"/>
            <a:r>
              <a:rPr lang="nl-BE" dirty="0"/>
              <a:t>Verantwoordelijkheid voor waardigheid van de ander</a:t>
            </a:r>
          </a:p>
        </p:txBody>
      </p:sp>
      <p:pic>
        <p:nvPicPr>
          <p:cNvPr id="4" name="Picture 3" descr="A blue and white logo&#10;&#10;Description automatically generated">
            <a:extLst>
              <a:ext uri="{FF2B5EF4-FFF2-40B4-BE49-F238E27FC236}">
                <a16:creationId xmlns:a16="http://schemas.microsoft.com/office/drawing/2014/main" id="{55E7CE58-92C1-C4CB-8141-1111F330361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392" y="5805264"/>
            <a:ext cx="2230016" cy="797231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WAARDIGHEID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Gevaar voor </a:t>
            </a:r>
            <a:r>
              <a:rPr lang="nl-BE" b="1" dirty="0"/>
              <a:t>reductionisme</a:t>
            </a:r>
          </a:p>
          <a:p>
            <a:r>
              <a:rPr lang="nl-BE" dirty="0"/>
              <a:t>Waardigheidsbevorderende zorg als </a:t>
            </a:r>
            <a:r>
              <a:rPr lang="nl-BE" b="1" dirty="0"/>
              <a:t>dynamisch en contextueel begrip</a:t>
            </a:r>
          </a:p>
          <a:p>
            <a:pPr lvl="1"/>
            <a:r>
              <a:rPr lang="nl-BE" dirty="0"/>
              <a:t>Culturele context</a:t>
            </a:r>
          </a:p>
          <a:p>
            <a:pPr lvl="1"/>
            <a:r>
              <a:rPr lang="nl-BE" dirty="0"/>
              <a:t>Wetenschappelijke context</a:t>
            </a:r>
          </a:p>
          <a:p>
            <a:pPr lvl="1"/>
            <a:r>
              <a:rPr lang="nl-BE" dirty="0"/>
              <a:t>Sociale and institutionele context</a:t>
            </a:r>
          </a:p>
          <a:p>
            <a:pPr lvl="1"/>
            <a:r>
              <a:rPr lang="nl-BE" dirty="0"/>
              <a:t>Financiële en menselijke context</a:t>
            </a:r>
          </a:p>
        </p:txBody>
      </p:sp>
      <p:pic>
        <p:nvPicPr>
          <p:cNvPr id="4" name="Picture 3" descr="A blue and white logo&#10;&#10;Description automatically generated">
            <a:extLst>
              <a:ext uri="{FF2B5EF4-FFF2-40B4-BE49-F238E27FC236}">
                <a16:creationId xmlns:a16="http://schemas.microsoft.com/office/drawing/2014/main" id="{1EDF7E85-351F-3DCD-CE12-873549EF9F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392" y="5805264"/>
            <a:ext cx="2230016" cy="797231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ETHIEK VAN PRINCIPES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dirty="0"/>
              <a:t>Vergeten </a:t>
            </a:r>
            <a:r>
              <a:rPr lang="nl-BE" b="1" dirty="0"/>
              <a:t>randfenomenen</a:t>
            </a:r>
          </a:p>
          <a:p>
            <a:pPr lvl="1"/>
            <a:r>
              <a:rPr lang="nl-BE" dirty="0"/>
              <a:t>Morele houdingen</a:t>
            </a:r>
          </a:p>
          <a:p>
            <a:pPr lvl="1"/>
            <a:r>
              <a:rPr lang="nl-BE" dirty="0"/>
              <a:t>Het hele zorgproces</a:t>
            </a:r>
          </a:p>
          <a:p>
            <a:pPr lvl="2"/>
            <a:r>
              <a:rPr lang="nl-BE" dirty="0"/>
              <a:t>Fasen in het zorgproces</a:t>
            </a:r>
          </a:p>
          <a:p>
            <a:pPr lvl="2"/>
            <a:r>
              <a:rPr lang="nl-BE" dirty="0"/>
              <a:t>Tijd</a:t>
            </a:r>
          </a:p>
          <a:p>
            <a:pPr lvl="1"/>
            <a:r>
              <a:rPr lang="nl-BE" dirty="0"/>
              <a:t>De </a:t>
            </a:r>
            <a:r>
              <a:rPr lang="nl-BE" b="1" dirty="0"/>
              <a:t>particuliere zorgcontext</a:t>
            </a:r>
          </a:p>
          <a:p>
            <a:pPr lvl="2"/>
            <a:r>
              <a:rPr lang="nl-BE" dirty="0"/>
              <a:t>Relationele context</a:t>
            </a:r>
          </a:p>
          <a:p>
            <a:pPr lvl="2"/>
            <a:r>
              <a:rPr lang="nl-BE" dirty="0"/>
              <a:t>Institutionele context</a:t>
            </a:r>
          </a:p>
          <a:p>
            <a:pPr lvl="2"/>
            <a:r>
              <a:rPr lang="nl-BE" dirty="0"/>
              <a:t>Maatschappelijke context</a:t>
            </a:r>
          </a:p>
        </p:txBody>
      </p:sp>
      <p:pic>
        <p:nvPicPr>
          <p:cNvPr id="4" name="Picture 3" descr="A blue and white logo&#10;&#10;Description automatically generated">
            <a:extLst>
              <a:ext uri="{FF2B5EF4-FFF2-40B4-BE49-F238E27FC236}">
                <a16:creationId xmlns:a16="http://schemas.microsoft.com/office/drawing/2014/main" id="{EBF643B8-0311-3CFF-5D3E-E9FCB093A87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392" y="5805264"/>
            <a:ext cx="2230016" cy="797231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NOOD AAN ANDER GELUID 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BE" dirty="0"/>
              <a:t>Van </a:t>
            </a:r>
            <a:r>
              <a:rPr lang="nl-BE" b="1" dirty="0"/>
              <a:t>medische ethiek </a:t>
            </a:r>
            <a:r>
              <a:rPr lang="nl-BE" dirty="0"/>
              <a:t>naar </a:t>
            </a:r>
            <a:r>
              <a:rPr lang="nl-BE" b="1" dirty="0"/>
              <a:t>ethiek van de gezondheidszorg</a:t>
            </a:r>
          </a:p>
          <a:p>
            <a:r>
              <a:rPr lang="nl-BE" dirty="0"/>
              <a:t>Problematisch karakter van ‘</a:t>
            </a:r>
            <a:r>
              <a:rPr lang="nl-BE" b="1" dirty="0"/>
              <a:t>respect voor autonomie’ </a:t>
            </a:r>
            <a:r>
              <a:rPr lang="nl-BE" dirty="0"/>
              <a:t>bij wilsonbekwame personen</a:t>
            </a:r>
          </a:p>
          <a:p>
            <a:r>
              <a:rPr lang="nl-BE" dirty="0"/>
              <a:t>Concrete </a:t>
            </a:r>
            <a:r>
              <a:rPr lang="nl-BE" b="1" dirty="0"/>
              <a:t>bestaanssituatie</a:t>
            </a:r>
            <a:r>
              <a:rPr lang="nl-BE" dirty="0"/>
              <a:t> van mensen en concrete </a:t>
            </a:r>
            <a:r>
              <a:rPr lang="nl-BE" b="1" dirty="0"/>
              <a:t>zorgpraktijken</a:t>
            </a:r>
            <a:r>
              <a:rPr lang="nl-BE" dirty="0"/>
              <a:t> als basis nemen</a:t>
            </a:r>
          </a:p>
          <a:p>
            <a:pPr lvl="1"/>
            <a:r>
              <a:rPr lang="nl-BE" b="1" dirty="0"/>
              <a:t>Concreet beleefde ervaring</a:t>
            </a:r>
          </a:p>
          <a:p>
            <a:pPr lvl="1"/>
            <a:r>
              <a:rPr lang="nl-BE" b="1" dirty="0" err="1"/>
              <a:t>Dialogale</a:t>
            </a:r>
            <a:r>
              <a:rPr lang="nl-BE" b="1" dirty="0"/>
              <a:t> interpretatie</a:t>
            </a:r>
          </a:p>
          <a:p>
            <a:pPr lvl="1"/>
            <a:r>
              <a:rPr lang="nl-BE" b="1" dirty="0"/>
              <a:t>Ethische standaard</a:t>
            </a:r>
          </a:p>
        </p:txBody>
      </p:sp>
      <p:pic>
        <p:nvPicPr>
          <p:cNvPr id="4" name="Picture 3" descr="A blue and white logo&#10;&#10;Description automatically generated">
            <a:extLst>
              <a:ext uri="{FF2B5EF4-FFF2-40B4-BE49-F238E27FC236}">
                <a16:creationId xmlns:a16="http://schemas.microsoft.com/office/drawing/2014/main" id="{4AA2FB23-8275-7E44-89E9-7AFDED5CBB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392" y="5805264"/>
            <a:ext cx="2230016" cy="79723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7" name="Rectangle 5"/>
          <p:cNvSpPr>
            <a:spLocks noGrp="1" noChangeArrowheads="1"/>
          </p:cNvSpPr>
          <p:nvPr>
            <p:ph type="title"/>
          </p:nvPr>
        </p:nvSpPr>
        <p:spPr>
          <a:xfrm>
            <a:off x="1066800" y="304800"/>
            <a:ext cx="8041704" cy="1431925"/>
          </a:xfrm>
        </p:spPr>
        <p:txBody>
          <a:bodyPr>
            <a:normAutofit fontScale="90000"/>
          </a:bodyPr>
          <a:lstStyle/>
          <a:p>
            <a:pPr algn="ctr"/>
            <a:br>
              <a:rPr lang="nl-BE" dirty="0"/>
            </a:br>
            <a:endParaRPr lang="en-US" b="1" dirty="0"/>
          </a:p>
        </p:txBody>
      </p:sp>
      <p:sp>
        <p:nvSpPr>
          <p:cNvPr id="13356" name="Text Box 44"/>
          <p:cNvSpPr txBox="1">
            <a:spLocks noChangeArrowheads="1"/>
          </p:cNvSpPr>
          <p:nvPr/>
        </p:nvSpPr>
        <p:spPr bwMode="auto">
          <a:xfrm>
            <a:off x="1455738" y="5892800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endParaRPr lang="nl-BE"/>
          </a:p>
        </p:txBody>
      </p:sp>
      <p:sp>
        <p:nvSpPr>
          <p:cNvPr id="6" name="Rectangle 5"/>
          <p:cNvSpPr/>
          <p:nvPr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chemeClr val="bg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sp>
        <p:nvSpPr>
          <p:cNvPr id="9" name="Title 1"/>
          <p:cNvSpPr txBox="1">
            <a:spLocks/>
          </p:cNvSpPr>
          <p:nvPr/>
        </p:nvSpPr>
        <p:spPr>
          <a:xfrm>
            <a:off x="601216" y="831850"/>
            <a:ext cx="8363272" cy="65293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nl-BE" sz="36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23" t="7719" r="6341" b="36843"/>
          <a:stretch/>
        </p:blipFill>
        <p:spPr>
          <a:xfrm>
            <a:off x="1763688" y="1537804"/>
            <a:ext cx="5638291" cy="5203564"/>
          </a:xfrm>
          <a:prstGeom prst="rect">
            <a:avLst/>
          </a:prstGeom>
        </p:spPr>
      </p:pic>
      <p:pic>
        <p:nvPicPr>
          <p:cNvPr id="2" name="Picture 1" descr="A blue and white logo&#10;&#10;Description automatically generated">
            <a:extLst>
              <a:ext uri="{FF2B5EF4-FFF2-40B4-BE49-F238E27FC236}">
                <a16:creationId xmlns:a16="http://schemas.microsoft.com/office/drawing/2014/main" id="{76A60E01-A865-A09B-3431-AD64323FFC0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604" y="116632"/>
            <a:ext cx="2230016" cy="797231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DRIE PIJLERS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l-BE" b="1" dirty="0"/>
              <a:t>Concreet beleefde ervaringen</a:t>
            </a:r>
          </a:p>
          <a:p>
            <a:pPr lvl="1"/>
            <a:r>
              <a:rPr lang="nl-BE" dirty="0"/>
              <a:t>Concrete ervaringen en belevingen van mensen die in zorg betrokken zijn: “</a:t>
            </a:r>
            <a:r>
              <a:rPr lang="nl-BE" i="1" dirty="0"/>
              <a:t>Zorg gebeurt tussen mensen</a:t>
            </a:r>
            <a:r>
              <a:rPr lang="nl-BE" dirty="0"/>
              <a:t>”</a:t>
            </a:r>
          </a:p>
          <a:p>
            <a:pPr lvl="1"/>
            <a:r>
              <a:rPr lang="nl-BE" dirty="0"/>
              <a:t>‘Hoe heb je als patiënt het zorgproces beleefd?’ i.p.v. ‘Werden al je keuzes gerespecteerd?’</a:t>
            </a:r>
          </a:p>
          <a:p>
            <a:pPr lvl="1"/>
            <a:r>
              <a:rPr lang="nl-BE" dirty="0"/>
              <a:t>Ervaringsethiek ‘van binnenuit’ i.p.v. theoretische ethiek ‘van buitenaf’</a:t>
            </a:r>
          </a:p>
          <a:p>
            <a:pPr lvl="1"/>
            <a:r>
              <a:rPr lang="nl-BE" dirty="0"/>
              <a:t>Kwalitatieve onderzoeksmethoden</a:t>
            </a:r>
          </a:p>
          <a:p>
            <a:pPr lvl="1"/>
            <a:r>
              <a:rPr lang="nl-BE" dirty="0"/>
              <a:t>Emancipatorische kracht</a:t>
            </a:r>
          </a:p>
          <a:p>
            <a:pPr lvl="1"/>
            <a:r>
              <a:rPr lang="nl-BE" b="1" dirty="0"/>
              <a:t>Kwetsbaarheid</a:t>
            </a:r>
          </a:p>
        </p:txBody>
      </p:sp>
      <p:pic>
        <p:nvPicPr>
          <p:cNvPr id="4" name="Picture 3" descr="A blue and white logo&#10;&#10;Description automatically generated">
            <a:extLst>
              <a:ext uri="{FF2B5EF4-FFF2-40B4-BE49-F238E27FC236}">
                <a16:creationId xmlns:a16="http://schemas.microsoft.com/office/drawing/2014/main" id="{251B7FEE-AB78-ED78-3E7D-2D396E237E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392" y="5805264"/>
            <a:ext cx="2230016" cy="797231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DRIE PIJLERS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BE" b="1" dirty="0"/>
              <a:t>Interpretatieve dialoog</a:t>
            </a:r>
          </a:p>
          <a:p>
            <a:pPr lvl="1"/>
            <a:r>
              <a:rPr lang="nl-BE" dirty="0"/>
              <a:t>Zorg realiseert zich doorheen de tijd (proces)</a:t>
            </a:r>
          </a:p>
          <a:p>
            <a:pPr lvl="1"/>
            <a:r>
              <a:rPr lang="nl-BE" dirty="0"/>
              <a:t>Interpersoonlijke context van zorg</a:t>
            </a:r>
          </a:p>
          <a:p>
            <a:pPr lvl="1"/>
            <a:r>
              <a:rPr lang="nl-BE" dirty="0"/>
              <a:t>Goede zorg verlenen door communicatie en dialoog</a:t>
            </a:r>
          </a:p>
          <a:p>
            <a:pPr lvl="1"/>
            <a:r>
              <a:rPr lang="nl-BE" dirty="0"/>
              <a:t>Interpretatieve karakter van zorg</a:t>
            </a:r>
          </a:p>
          <a:p>
            <a:pPr lvl="2"/>
            <a:r>
              <a:rPr lang="nl-BE" dirty="0"/>
              <a:t>Opvattingen zijn nooit volledig helder</a:t>
            </a:r>
          </a:p>
          <a:p>
            <a:pPr lvl="1"/>
            <a:r>
              <a:rPr lang="nl-BE" b="1" dirty="0"/>
              <a:t>Zorg</a:t>
            </a:r>
          </a:p>
          <a:p>
            <a:pPr lvl="1"/>
            <a:endParaRPr lang="nl-BE" dirty="0"/>
          </a:p>
        </p:txBody>
      </p:sp>
      <p:pic>
        <p:nvPicPr>
          <p:cNvPr id="4" name="Picture 3" descr="A blue and white logo&#10;&#10;Description automatically generated">
            <a:extLst>
              <a:ext uri="{FF2B5EF4-FFF2-40B4-BE49-F238E27FC236}">
                <a16:creationId xmlns:a16="http://schemas.microsoft.com/office/drawing/2014/main" id="{E90FCB07-45B1-1CED-6212-22F197182D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392" y="5805264"/>
            <a:ext cx="2230016" cy="797231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BE" b="1" dirty="0"/>
              <a:t>DRIE PIJLERS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BE" b="1" dirty="0"/>
              <a:t>Ethische standaard</a:t>
            </a:r>
          </a:p>
          <a:p>
            <a:pPr lvl="1"/>
            <a:r>
              <a:rPr lang="nl-BE" dirty="0"/>
              <a:t>Twee normatieve vragen:</a:t>
            </a:r>
          </a:p>
          <a:p>
            <a:pPr lvl="2"/>
            <a:r>
              <a:rPr lang="nl-BE" dirty="0"/>
              <a:t>Waarom moeten wij zorgen?</a:t>
            </a:r>
          </a:p>
          <a:p>
            <a:pPr lvl="2"/>
            <a:r>
              <a:rPr lang="nl-BE" dirty="0"/>
              <a:t>Wat is goede zorg?</a:t>
            </a:r>
          </a:p>
          <a:p>
            <a:pPr lvl="1"/>
            <a:r>
              <a:rPr lang="nl-BE" dirty="0"/>
              <a:t>Antwoord op deze vragen veronderstelt mensbeeld</a:t>
            </a:r>
          </a:p>
          <a:p>
            <a:pPr lvl="2"/>
            <a:r>
              <a:rPr lang="nl-BE" dirty="0"/>
              <a:t>Individualistisch mensbeeld</a:t>
            </a:r>
          </a:p>
          <a:p>
            <a:pPr lvl="2"/>
            <a:r>
              <a:rPr lang="nl-BE" dirty="0"/>
              <a:t>Relationeel mensbeeld</a:t>
            </a:r>
          </a:p>
          <a:p>
            <a:pPr lvl="1"/>
            <a:r>
              <a:rPr lang="nl-BE" dirty="0"/>
              <a:t>Levensbeschouwelijke grondslag van ethiek (mens-wereld-God)</a:t>
            </a:r>
          </a:p>
          <a:p>
            <a:pPr lvl="1"/>
            <a:r>
              <a:rPr lang="nl-BE" b="1" dirty="0"/>
              <a:t>Waardigheid</a:t>
            </a:r>
          </a:p>
        </p:txBody>
      </p:sp>
      <p:pic>
        <p:nvPicPr>
          <p:cNvPr id="4" name="Picture 3" descr="A blue and white logo&#10;&#10;Description automatically generated">
            <a:extLst>
              <a:ext uri="{FF2B5EF4-FFF2-40B4-BE49-F238E27FC236}">
                <a16:creationId xmlns:a16="http://schemas.microsoft.com/office/drawing/2014/main" id="{EAE7270B-287E-AD53-125C-7DC6265CB6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392" y="5805264"/>
            <a:ext cx="2230016" cy="797231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BE" b="1" dirty="0"/>
              <a:t>WAARDIGHEIDSBEVORDERENDE ZORG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nl-BE" b="1" dirty="0"/>
              <a:t>3 sleutelconcepten </a:t>
            </a:r>
            <a:r>
              <a:rPr lang="nl-BE" dirty="0"/>
              <a:t>van ethisch kader</a:t>
            </a:r>
          </a:p>
          <a:p>
            <a:pPr lvl="1"/>
            <a:r>
              <a:rPr lang="nl-BE" b="1" dirty="0"/>
              <a:t>Kwetsbaarheid</a:t>
            </a:r>
            <a:r>
              <a:rPr lang="nl-BE" dirty="0"/>
              <a:t> (beleefde ervaring)</a:t>
            </a:r>
          </a:p>
          <a:p>
            <a:pPr lvl="1"/>
            <a:r>
              <a:rPr lang="nl-BE" b="1" dirty="0"/>
              <a:t>Zorg</a:t>
            </a:r>
            <a:r>
              <a:rPr lang="nl-BE" dirty="0"/>
              <a:t> (interpretatieve dialoog)</a:t>
            </a:r>
          </a:p>
          <a:p>
            <a:pPr lvl="1"/>
            <a:r>
              <a:rPr lang="nl-BE" b="1" dirty="0"/>
              <a:t>Waardigheid</a:t>
            </a:r>
            <a:r>
              <a:rPr lang="nl-BE" dirty="0"/>
              <a:t> (ethische standaard)</a:t>
            </a:r>
          </a:p>
          <a:p>
            <a:r>
              <a:rPr lang="nl-BE" b="1" dirty="0"/>
              <a:t>Ethische essentie </a:t>
            </a:r>
            <a:r>
              <a:rPr lang="nl-BE" dirty="0"/>
              <a:t>van </a:t>
            </a:r>
            <a:r>
              <a:rPr lang="nl-BE" b="1" dirty="0"/>
              <a:t>waardigheidsbevorderende zorg</a:t>
            </a:r>
            <a:r>
              <a:rPr lang="nl-BE" dirty="0"/>
              <a:t>:</a:t>
            </a:r>
          </a:p>
          <a:p>
            <a:pPr>
              <a:buNone/>
            </a:pPr>
            <a:r>
              <a:rPr lang="nl-BE" dirty="0"/>
              <a:t>		</a:t>
            </a:r>
            <a:r>
              <a:rPr lang="nl-BE" sz="2600" i="1" dirty="0"/>
              <a:t>“… het verlenen van zorg als antwoord op de kwetsbaarheid van de patiënt met als 	doel de handhaving … van zijn waardigheid</a:t>
            </a:r>
            <a:r>
              <a:rPr lang="nl-BE" sz="2600" dirty="0"/>
              <a:t>”</a:t>
            </a:r>
          </a:p>
        </p:txBody>
      </p:sp>
      <p:pic>
        <p:nvPicPr>
          <p:cNvPr id="5" name="Picture 4" descr="A blue and white logo&#10;&#10;Description automatically generated">
            <a:extLst>
              <a:ext uri="{FF2B5EF4-FFF2-40B4-BE49-F238E27FC236}">
                <a16:creationId xmlns:a16="http://schemas.microsoft.com/office/drawing/2014/main" id="{4D5C1E8F-8118-C303-F113-E7A8F0CB607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7392" y="5805264"/>
            <a:ext cx="2230016" cy="797231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596</Words>
  <Application>Microsoft Office PowerPoint</Application>
  <PresentationFormat>Diavoorstelling (4:3)</PresentationFormat>
  <Paragraphs>127</Paragraphs>
  <Slides>21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2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WAARDIGHEIDSBEVORDERENDE ZORG</vt:lpstr>
      <vt:lpstr>ETHIEK VAN PRINCIPES</vt:lpstr>
      <vt:lpstr>ETHIEK VAN PRINCIPES</vt:lpstr>
      <vt:lpstr>NOOD AAN ANDER GELUID ?</vt:lpstr>
      <vt:lpstr> </vt:lpstr>
      <vt:lpstr>DRIE PIJLERS</vt:lpstr>
      <vt:lpstr>DRIE PIJLERS</vt:lpstr>
      <vt:lpstr>DRIE PIJLERS</vt:lpstr>
      <vt:lpstr>WAARDIGHEIDSBEVORDERENDE ZORG</vt:lpstr>
      <vt:lpstr>KWETSBAARHEID</vt:lpstr>
      <vt:lpstr>KWETSBAARHEID</vt:lpstr>
      <vt:lpstr>ZORG</vt:lpstr>
      <vt:lpstr>ZORG</vt:lpstr>
      <vt:lpstr>ZORG</vt:lpstr>
      <vt:lpstr>WAARDIGHEID</vt:lpstr>
      <vt:lpstr>WAARDIGHEID</vt:lpstr>
      <vt:lpstr>WAARDIGHEID</vt:lpstr>
      <vt:lpstr>PowerPoint-presentatie</vt:lpstr>
      <vt:lpstr>WAARDIGHEID</vt:lpstr>
      <vt:lpstr>WAARDIGHEID</vt:lpstr>
      <vt:lpstr>WAARDIGHEID</vt:lpstr>
    </vt:vector>
  </TitlesOfParts>
  <Company>KULEUVEN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WAARDIGHEIDSBEVORDERENDE ZORG</dc:title>
  <dc:creator>u0001629</dc:creator>
  <cp:lastModifiedBy>Jo Van Beylen</cp:lastModifiedBy>
  <cp:revision>24</cp:revision>
  <cp:lastPrinted>2021-08-20T08:45:36Z</cp:lastPrinted>
  <dcterms:created xsi:type="dcterms:W3CDTF">2014-09-12T11:20:28Z</dcterms:created>
  <dcterms:modified xsi:type="dcterms:W3CDTF">2023-08-29T11:48:54Z</dcterms:modified>
</cp:coreProperties>
</file>