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3" r:id="rId2"/>
  </p:sldMasterIdLst>
  <p:notesMasterIdLst>
    <p:notesMasterId r:id="rId46"/>
  </p:notesMasterIdLst>
  <p:handoutMasterIdLst>
    <p:handoutMasterId r:id="rId47"/>
  </p:handoutMasterIdLst>
  <p:sldIdLst>
    <p:sldId id="356" r:id="rId3"/>
    <p:sldId id="298" r:id="rId4"/>
    <p:sldId id="299" r:id="rId5"/>
    <p:sldId id="300" r:id="rId6"/>
    <p:sldId id="357" r:id="rId7"/>
    <p:sldId id="301" r:id="rId8"/>
    <p:sldId id="303" r:id="rId9"/>
    <p:sldId id="304" r:id="rId10"/>
    <p:sldId id="305" r:id="rId11"/>
    <p:sldId id="306" r:id="rId12"/>
    <p:sldId id="334" r:id="rId13"/>
    <p:sldId id="307" r:id="rId14"/>
    <p:sldId id="308" r:id="rId15"/>
    <p:sldId id="309" r:id="rId16"/>
    <p:sldId id="310" r:id="rId17"/>
    <p:sldId id="335" r:id="rId18"/>
    <p:sldId id="311" r:id="rId19"/>
    <p:sldId id="312" r:id="rId20"/>
    <p:sldId id="313" r:id="rId21"/>
    <p:sldId id="314" r:id="rId22"/>
    <p:sldId id="359" r:id="rId23"/>
    <p:sldId id="315" r:id="rId24"/>
    <p:sldId id="316" r:id="rId25"/>
    <p:sldId id="336" r:id="rId26"/>
    <p:sldId id="317" r:id="rId27"/>
    <p:sldId id="318" r:id="rId28"/>
    <p:sldId id="337" r:id="rId29"/>
    <p:sldId id="319" r:id="rId30"/>
    <p:sldId id="338" r:id="rId31"/>
    <p:sldId id="320" r:id="rId32"/>
    <p:sldId id="322" r:id="rId33"/>
    <p:sldId id="323" r:id="rId34"/>
    <p:sldId id="324" r:id="rId35"/>
    <p:sldId id="325" r:id="rId36"/>
    <p:sldId id="326" r:id="rId37"/>
    <p:sldId id="339" r:id="rId38"/>
    <p:sldId id="360" r:id="rId39"/>
    <p:sldId id="327" r:id="rId40"/>
    <p:sldId id="328" r:id="rId41"/>
    <p:sldId id="329" r:id="rId42"/>
    <p:sldId id="330" r:id="rId43"/>
    <p:sldId id="331" r:id="rId44"/>
    <p:sldId id="333" r:id="rId45"/>
  </p:sldIdLst>
  <p:sldSz cx="9144000" cy="6858000" type="screen4x3"/>
  <p:notesSz cx="6797675" cy="987425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54"/>
    <a:srgbClr val="CC3300"/>
    <a:srgbClr val="000000"/>
    <a:srgbClr val="FF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655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26E2ECF-3822-4852-81FD-A16753A356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F027B22-6A70-4D66-BE30-748E23B380B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98898B10-2855-4591-BD36-6871B96BAEE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C5452DF3-1A65-4EBF-AF44-7009E8C969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BAB17C-86E1-45B5-9A4B-1A524724F47F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E0750305-4C1F-4203-9963-D3AD645D25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FD0051DD-EC46-483A-BB33-BEF32505737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4CFFB73-383E-65DE-D554-0D208447677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2950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0493696D-39CB-43EF-BB2C-07CAB0E6B95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5654" name="Rectangle 6">
            <a:extLst>
              <a:ext uri="{FF2B5EF4-FFF2-40B4-BE49-F238E27FC236}">
                <a16:creationId xmlns:a16="http://schemas.microsoft.com/office/drawing/2014/main" id="{1B5BE54F-B397-44F0-9458-A1587716D6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5" name="Rectangle 7">
            <a:extLst>
              <a:ext uri="{FF2B5EF4-FFF2-40B4-BE49-F238E27FC236}">
                <a16:creationId xmlns:a16="http://schemas.microsoft.com/office/drawing/2014/main" id="{21C7D7A6-58B8-4C4E-A81F-35F230F2A0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1BCF16-4E65-4DB9-B1B4-5D10619F7688}" type="slidenum">
              <a:rPr lang="en-US" altLang="nl-BE"/>
              <a:pPr/>
              <a:t>‹nr.›</a:t>
            </a:fld>
            <a:endParaRPr lang="en-US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2">
            <a:extLst>
              <a:ext uri="{FF2B5EF4-FFF2-40B4-BE49-F238E27FC236}">
                <a16:creationId xmlns:a16="http://schemas.microsoft.com/office/drawing/2014/main" id="{CC2CF6C4-C804-63C7-5123-7B6D7FFB3682}"/>
              </a:ext>
            </a:extLst>
          </p:cNvPr>
          <p:cNvSpPr/>
          <p:nvPr/>
        </p:nvSpPr>
        <p:spPr>
          <a:xfrm>
            <a:off x="0" y="647700"/>
            <a:ext cx="9144000" cy="6227763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3" name="Afbeelding 11">
            <a:extLst>
              <a:ext uri="{FF2B5EF4-FFF2-40B4-BE49-F238E27FC236}">
                <a16:creationId xmlns:a16="http://schemas.microsoft.com/office/drawing/2014/main" id="{98B7EFFD-41BD-DABA-DDC5-46A228BD8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800225"/>
            <a:ext cx="1839913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10">
            <a:extLst>
              <a:ext uri="{FF2B5EF4-FFF2-40B4-BE49-F238E27FC236}">
                <a16:creationId xmlns:a16="http://schemas.microsoft.com/office/drawing/2014/main" id="{97AFEEF3-85BE-34B4-199A-9518CEFFD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5" y="5705475"/>
            <a:ext cx="428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2">
            <a:extLst>
              <a:ext uri="{FF2B5EF4-FFF2-40B4-BE49-F238E27FC236}">
                <a16:creationId xmlns:a16="http://schemas.microsoft.com/office/drawing/2014/main" id="{64A9230F-709F-434D-1EE8-F6FCFE1C7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20145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4757171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6">
            <a:extLst>
              <a:ext uri="{FF2B5EF4-FFF2-40B4-BE49-F238E27FC236}">
                <a16:creationId xmlns:a16="http://schemas.microsoft.com/office/drawing/2014/main" id="{BA135521-0707-19C1-34D0-DFD34BF8E78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4" name="Rechthoek 11">
            <a:extLst>
              <a:ext uri="{FF2B5EF4-FFF2-40B4-BE49-F238E27FC236}">
                <a16:creationId xmlns:a16="http://schemas.microsoft.com/office/drawing/2014/main" id="{E8709DA3-CDBC-28C2-CDCF-F7B6AC78F3CD}"/>
              </a:ext>
            </a:extLst>
          </p:cNvPr>
          <p:cNvSpPr/>
          <p:nvPr/>
        </p:nvSpPr>
        <p:spPr>
          <a:xfrm>
            <a:off x="0" y="4679950"/>
            <a:ext cx="9144000" cy="21748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5" name="Rechthoek 7">
            <a:extLst>
              <a:ext uri="{FF2B5EF4-FFF2-40B4-BE49-F238E27FC236}">
                <a16:creationId xmlns:a16="http://schemas.microsoft.com/office/drawing/2014/main" id="{40760F08-CE8E-6776-D727-E94D18654852}"/>
              </a:ext>
            </a:extLst>
          </p:cNvPr>
          <p:cNvSpPr/>
          <p:nvPr/>
        </p:nvSpPr>
        <p:spPr>
          <a:xfrm>
            <a:off x="0" y="647700"/>
            <a:ext cx="9144000" cy="445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6" name="Afbeelding 8">
            <a:extLst>
              <a:ext uri="{FF2B5EF4-FFF2-40B4-BE49-F238E27FC236}">
                <a16:creationId xmlns:a16="http://schemas.microsoft.com/office/drawing/2014/main" id="{2707216A-28D2-F17F-6A50-8FA685D10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20177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576000" y="1080000"/>
            <a:ext cx="4919366" cy="4024798"/>
          </a:xfrm>
          <a:prstGeom prst="rect">
            <a:avLst/>
          </a:prstGeom>
        </p:spPr>
        <p:txBody>
          <a:bodyPr anchor="ctr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576000" y="5392800"/>
            <a:ext cx="4919366" cy="8207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6071365" y="1646238"/>
            <a:ext cx="2498893" cy="456736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8408832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8F8248-8B53-15F8-52AC-F7B0AE00B2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C90483-7CE7-0C91-704A-23AFC63DEA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7EBDCD-642B-1253-9391-98E5DC160E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8BF16-9A37-402E-8AAB-C8F341DE58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70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CE09A3-117D-D217-5E5E-DEE52B1861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A33BE3-2AAA-79A2-BE09-245AE19E95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462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2">
            <a:extLst>
              <a:ext uri="{FF2B5EF4-FFF2-40B4-BE49-F238E27FC236}">
                <a16:creationId xmlns:a16="http://schemas.microsoft.com/office/drawing/2014/main" id="{35F3EC24-C983-E43E-77FE-4272547007CC}"/>
              </a:ext>
            </a:extLst>
          </p:cNvPr>
          <p:cNvSpPr/>
          <p:nvPr userDrawn="1"/>
        </p:nvSpPr>
        <p:spPr>
          <a:xfrm>
            <a:off x="0" y="647700"/>
            <a:ext cx="9144000" cy="6227763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3" name="Afbeelding 11">
            <a:extLst>
              <a:ext uri="{FF2B5EF4-FFF2-40B4-BE49-F238E27FC236}">
                <a16:creationId xmlns:a16="http://schemas.microsoft.com/office/drawing/2014/main" id="{3569DED9-D8B6-7C74-4A5F-E47BF8873F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800225"/>
            <a:ext cx="1839913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10">
            <a:extLst>
              <a:ext uri="{FF2B5EF4-FFF2-40B4-BE49-F238E27FC236}">
                <a16:creationId xmlns:a16="http://schemas.microsoft.com/office/drawing/2014/main" id="{827E0A6A-2122-D5D8-6B70-44D5B2AB4E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5" y="5705475"/>
            <a:ext cx="428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2">
            <a:extLst>
              <a:ext uri="{FF2B5EF4-FFF2-40B4-BE49-F238E27FC236}">
                <a16:creationId xmlns:a16="http://schemas.microsoft.com/office/drawing/2014/main" id="{842920A4-8B04-4D93-BBC5-53B21111BE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20145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63086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8BAC3FE0-F4D6-BF79-C32A-7174C24AC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6A4FA-8E77-4C5C-AD83-079D091CAC95}" type="datetime1">
              <a:rPr lang="en-GB" smtClean="0"/>
              <a:t>29/08/2023</a:t>
            </a:fld>
            <a:endParaRPr lang="nl-BE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2435CA05-B3FA-FED2-CB1A-C0BBC041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41B06096-C7E4-9B7E-2C35-11CB296E4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B5D3A-4AD9-48A0-B200-AFB371B2A786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28381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2">
            <a:extLst>
              <a:ext uri="{FF2B5EF4-FFF2-40B4-BE49-F238E27FC236}">
                <a16:creationId xmlns:a16="http://schemas.microsoft.com/office/drawing/2014/main" id="{FA35977C-23E9-D3F2-0926-F966E07C2CC2}"/>
              </a:ext>
            </a:extLst>
          </p:cNvPr>
          <p:cNvSpPr/>
          <p:nvPr userDrawn="1"/>
        </p:nvSpPr>
        <p:spPr>
          <a:xfrm>
            <a:off x="0" y="0"/>
            <a:ext cx="9144000" cy="6372225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3" name="Afbeelding 16">
            <a:extLst>
              <a:ext uri="{FF2B5EF4-FFF2-40B4-BE49-F238E27FC236}">
                <a16:creationId xmlns:a16="http://schemas.microsoft.com/office/drawing/2014/main" id="{729CD6E1-0D67-7BAE-FC55-6B7211ABA5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6048375"/>
            <a:ext cx="15128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8634001-D099-C619-7AB1-70CF9BBE23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9600"/>
            <a:ext cx="330041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3780000" y="4419108"/>
            <a:ext cx="5094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32818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72E88244-D280-3B88-C141-78BFFC1CE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89D01-D4EA-4F88-A8ED-9934213BAC05}" type="datetime1">
              <a:rPr lang="en-GB" smtClean="0"/>
              <a:t>29/08/2023</a:t>
            </a:fld>
            <a:endParaRPr lang="nl-BE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11F3BC2B-A40C-4761-E1CC-7A8CD9F9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F771AA82-64F4-C696-B367-55447EA4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E0DE8-7FEC-4743-A94C-4E32DC8451A1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21897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9BDDE715-C6B3-C36A-C177-26434EF3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254F2-84BD-4D42-BB00-F4DD77AFFD4F}" type="datetime1">
              <a:rPr lang="en-GB" smtClean="0"/>
              <a:t>29/08/2023</a:t>
            </a:fld>
            <a:endParaRPr lang="nl-BE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41EC53F2-7DF6-6C10-F03D-88DD6B891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31CCD37C-24F0-FF53-9756-DD11DF60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C9FFC-3757-4CD9-94D9-7F8784CA0B10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63807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BB92F70B-71CD-3C36-CF7D-9BD279728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C2F8E-4F19-425F-931A-9E1CA2183879}" type="datetime1">
              <a:rPr lang="en-GB" smtClean="0"/>
              <a:t>29/08/2023</a:t>
            </a:fld>
            <a:endParaRPr lang="nl-BE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9395BBF-2879-071C-A1B9-83D198BB5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9F7F4673-2653-6E20-3E9B-748F6C08F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55353-946F-497B-A143-1C074FAC25EF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39194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57E8F121-BB4C-9905-2412-6CCDF32C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9B20E-F2CA-4097-8315-915494501586}" type="datetime1">
              <a:rPr lang="en-GB" smtClean="0"/>
              <a:t>29/08/2023</a:t>
            </a:fld>
            <a:endParaRPr lang="nl-BE" dirty="0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8C2C1945-4621-21E1-912B-7EF4985F0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8DBE7496-5698-BAF8-1F38-21390917C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6C19A-173E-4497-A4F3-DBF6F4CF4097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166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0D536577-C5A3-8779-1ECF-9728C6223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BA3E1ED9-617B-6963-4E11-8246CAFD9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4CAEDA1D-EEC5-409D-F3E7-0FECA372D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8BF16-9A37-402E-8AAB-C8F341DE58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10949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3008313" cy="89510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7A58D660-CCBB-87C3-5BF0-AE5E4E626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AFA15-806F-4B61-B6AF-2936752FC1D5}" type="datetime1">
              <a:rPr lang="en-GB" smtClean="0"/>
              <a:t>29/08/2023</a:t>
            </a:fld>
            <a:endParaRPr lang="nl-BE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167B564D-2FD6-B138-C65C-900E15DA5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27EA4AA-E0A6-F9F2-7DA9-2C06C471E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B748-91B5-4A1A-99F2-473A58A5D0EB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36049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4788000"/>
            <a:ext cx="8334000" cy="540000"/>
          </a:xfrm>
        </p:spPr>
        <p:txBody>
          <a:bodyPr anchor="t">
            <a:no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l-BE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5DB69F4E-BE89-D32E-11EC-EDA6E0683B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C524C-1910-41AE-AACF-E589F7257562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  <p:sp>
        <p:nvSpPr>
          <p:cNvPr id="6" name="Tijdelijke aanduiding voor voettekst 3">
            <a:extLst>
              <a:ext uri="{FF2B5EF4-FFF2-40B4-BE49-F238E27FC236}">
                <a16:creationId xmlns:a16="http://schemas.microsoft.com/office/drawing/2014/main" id="{E6964F26-A97C-F167-5452-E63F89EFE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atum 4">
            <a:extLst>
              <a:ext uri="{FF2B5EF4-FFF2-40B4-BE49-F238E27FC236}">
                <a16:creationId xmlns:a16="http://schemas.microsoft.com/office/drawing/2014/main" id="{63D19B57-B29B-1525-6BC9-BB878C292CE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39750" y="6048375"/>
            <a:ext cx="936625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9B626-5201-4C2C-81ED-36ED9D6B8CC8}" type="datetime1">
              <a:rPr lang="en-GB" smtClean="0"/>
              <a:t>29/08/2023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1654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2">
            <a:extLst>
              <a:ext uri="{FF2B5EF4-FFF2-40B4-BE49-F238E27FC236}">
                <a16:creationId xmlns:a16="http://schemas.microsoft.com/office/drawing/2014/main" id="{DFC988DF-4E8A-E8D7-59AC-AC2858F5D47E}"/>
              </a:ext>
            </a:extLst>
          </p:cNvPr>
          <p:cNvSpPr/>
          <p:nvPr/>
        </p:nvSpPr>
        <p:spPr>
          <a:xfrm>
            <a:off x="0" y="0"/>
            <a:ext cx="9144000" cy="6372225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3" name="Afbeelding 16">
            <a:extLst>
              <a:ext uri="{FF2B5EF4-FFF2-40B4-BE49-F238E27FC236}">
                <a16:creationId xmlns:a16="http://schemas.microsoft.com/office/drawing/2014/main" id="{BCA60656-7EE5-02B3-0126-9380187B1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6048375"/>
            <a:ext cx="15128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F16AE68-BFA8-6203-550C-203FCB860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9600"/>
            <a:ext cx="330041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3780000" y="4419108"/>
            <a:ext cx="5094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0257077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EBC9675E-FCEB-F851-BDD2-0CF240B13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59C64B84-C8D8-546A-A0DB-C051BDAE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65667D1B-961C-3AD0-4D97-1D4CF6AAA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8BF16-9A37-402E-8AAB-C8F341DE58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35655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5BF4674D-6B4C-49DB-84CF-72A7749E1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22FBC042-A539-A1B2-5190-3370AB333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9B54BB4A-E5FB-337D-3D35-0C3C2D0F1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8BF16-9A37-402E-8AAB-C8F341DE58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39690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D9061BE9-5333-D1BE-6D92-B34282E2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2A77DCEB-9694-D3E6-D5BA-8D14F46A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CD890AB0-23A8-97A4-6692-07A4E84E7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8BF16-9A37-402E-8AAB-C8F341DE58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3783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F9E12393-DDC9-6870-3BBA-5231553A8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637D3910-EE51-A64E-A8F9-5F66E19C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7B05B6E8-2B6B-D947-5B61-4549B624E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8BF16-9A37-402E-8AAB-C8F341DE58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96366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3008313" cy="89510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67339950-3184-6833-1AD9-E5ED78BDE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53366457-E7D8-A110-5D86-85AE26649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C22A7342-CCAA-5D7F-8E94-0C2DBA50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8BF16-9A37-402E-8AAB-C8F341DE58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40340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4788000"/>
            <a:ext cx="8334000" cy="540000"/>
          </a:xfrm>
        </p:spPr>
        <p:txBody>
          <a:bodyPr anchor="t">
            <a:no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l-BE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7C490B4-845F-FE2D-4BA7-6229135AF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6048375"/>
            <a:ext cx="936625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6">
            <a:extLst>
              <a:ext uri="{FF2B5EF4-FFF2-40B4-BE49-F238E27FC236}">
                <a16:creationId xmlns:a16="http://schemas.microsoft.com/office/drawing/2014/main" id="{61149128-E8A2-1F08-A340-04B95DF5FA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B8BF16-9A37-402E-8AAB-C8F341DE5801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E832C7F9-E2BA-FF9D-855B-A8A9102B735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728069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65E2A0A5-F2BE-8019-E159-39279C9BF5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79388"/>
            <a:ext cx="83343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en typ de titel</a:t>
            </a:r>
            <a:endParaRPr lang="nl-BE" altLang="nl-BE"/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62D9331D-C11D-1779-4A7D-298540E16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349375"/>
            <a:ext cx="83343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en typ de tekst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  <a:endParaRPr lang="nl-BE" alt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EB2AC0-8B7E-E1D2-E5EB-D60072957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9750" y="6048375"/>
            <a:ext cx="935038" cy="2873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D3A356-33E3-01A9-2534-38D9F8D8C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5275" y="6048375"/>
            <a:ext cx="1981200" cy="2873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7EC438-EA55-FDBD-EE62-41F84BAC9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35375" y="6048375"/>
            <a:ext cx="936625" cy="2873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2B8BF16-9A37-402E-8AAB-C8F341DE5801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2408367-7B8B-0145-518B-49047A59BBE2}"/>
              </a:ext>
            </a:extLst>
          </p:cNvPr>
          <p:cNvSpPr/>
          <p:nvPr/>
        </p:nvSpPr>
        <p:spPr>
          <a:xfrm>
            <a:off x="0" y="6372225"/>
            <a:ext cx="9144000" cy="485775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1032" name="Afbeelding 8">
            <a:extLst>
              <a:ext uri="{FF2B5EF4-FFF2-40B4-BE49-F238E27FC236}">
                <a16:creationId xmlns:a16="http://schemas.microsoft.com/office/drawing/2014/main" id="{CC8C00B5-0192-591A-42B3-BE89D4C37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6048375"/>
            <a:ext cx="15128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1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58775" indent="-358775" algn="l" rtl="0" eaLnBrk="1" fontAlgn="base" hangingPunct="1">
        <a:spcBef>
          <a:spcPts val="575"/>
        </a:spcBef>
        <a:spcAft>
          <a:spcPct val="0"/>
        </a:spcAft>
        <a:buSzPct val="110000"/>
        <a:buFont typeface="Arial" panose="020B0604020202020204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19138" indent="-360363" algn="l" rtl="0" eaLnBrk="1" fontAlgn="base" hangingPunct="1">
        <a:spcBef>
          <a:spcPts val="575"/>
        </a:spcBef>
        <a:spcAft>
          <a:spcPct val="0"/>
        </a:spcAft>
        <a:buSzPct val="75000"/>
        <a:buFont typeface="Courier New" panose="02070309020205020404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89013" indent="-2698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79388" algn="l" rtl="0" eaLnBrk="1" fontAlgn="base" hangingPunct="1">
        <a:spcBef>
          <a:spcPts val="375"/>
        </a:spcBef>
        <a:spcAft>
          <a:spcPct val="0"/>
        </a:spcAft>
        <a:buSzPct val="80000"/>
        <a:buFont typeface="Arial" panose="020B0604020202020204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rtl="0" eaLnBrk="1" fontAlgn="base" hangingPunct="1">
        <a:spcBef>
          <a:spcPts val="375"/>
        </a:spcBef>
        <a:spcAft>
          <a:spcPct val="0"/>
        </a:spcAft>
        <a:buFont typeface="Arial" panose="020B0604020202020204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9">
            <a:extLst>
              <a:ext uri="{FF2B5EF4-FFF2-40B4-BE49-F238E27FC236}">
                <a16:creationId xmlns:a16="http://schemas.microsoft.com/office/drawing/2014/main" id="{8EFEBAC3-46FB-E1C6-0328-0E8FBCCC0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3325"/>
            <a:ext cx="3240088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jdelijke aanduiding voor titel 1">
            <a:extLst>
              <a:ext uri="{FF2B5EF4-FFF2-40B4-BE49-F238E27FC236}">
                <a16:creationId xmlns:a16="http://schemas.microsoft.com/office/drawing/2014/main" id="{A969B7A9-9ECF-D1C6-D560-F55AF9C5EA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79388"/>
            <a:ext cx="83343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en typ de titel</a:t>
            </a:r>
            <a:endParaRPr lang="nl-BE" altLang="nl-BE"/>
          </a:p>
        </p:txBody>
      </p:sp>
      <p:sp>
        <p:nvSpPr>
          <p:cNvPr id="2052" name="Tijdelijke aanduiding voor tekst 2">
            <a:extLst>
              <a:ext uri="{FF2B5EF4-FFF2-40B4-BE49-F238E27FC236}">
                <a16:creationId xmlns:a16="http://schemas.microsoft.com/office/drawing/2014/main" id="{ABA42398-5BB1-9416-136B-CF6DF2DBFD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349375"/>
            <a:ext cx="83343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en typ de tekst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  <a:endParaRPr lang="nl-BE" alt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B3756A-FF7B-F1ED-69C5-81C16AEF00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9750" y="6048375"/>
            <a:ext cx="935038" cy="2873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783806-09E9-4853-A837-84CDFB468546}" type="datetime1">
              <a:rPr lang="en-GB" smtClean="0"/>
              <a:t>29/08/2023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7689F4-97BF-6F96-4D5A-B0975221B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5275" y="6048375"/>
            <a:ext cx="1981200" cy="2873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ECB13A-4F0C-9477-E3AA-F1EE93F68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35375" y="6048375"/>
            <a:ext cx="936625" cy="2873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49CFF7-9408-40C8-9DBB-C8C881759AF8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24A0043-C8E1-234E-5868-210FD7D4B6EE}"/>
              </a:ext>
            </a:extLst>
          </p:cNvPr>
          <p:cNvSpPr/>
          <p:nvPr/>
        </p:nvSpPr>
        <p:spPr>
          <a:xfrm>
            <a:off x="0" y="6372225"/>
            <a:ext cx="9144000" cy="485775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2057" name="Afbeelding 8">
            <a:extLst>
              <a:ext uri="{FF2B5EF4-FFF2-40B4-BE49-F238E27FC236}">
                <a16:creationId xmlns:a16="http://schemas.microsoft.com/office/drawing/2014/main" id="{4A53A79D-BD5A-E852-A5A2-E8ACCA8ED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6048375"/>
            <a:ext cx="15128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00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58775" indent="-358775" algn="l" rtl="0" eaLnBrk="1" fontAlgn="base" hangingPunct="1">
        <a:spcBef>
          <a:spcPts val="575"/>
        </a:spcBef>
        <a:spcAft>
          <a:spcPct val="0"/>
        </a:spcAft>
        <a:buSzPct val="110000"/>
        <a:buFont typeface="Arial" panose="020B0604020202020204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19138" indent="-360363" algn="l" rtl="0" eaLnBrk="1" fontAlgn="base" hangingPunct="1">
        <a:spcBef>
          <a:spcPts val="575"/>
        </a:spcBef>
        <a:spcAft>
          <a:spcPct val="0"/>
        </a:spcAft>
        <a:buSzPct val="75000"/>
        <a:buFont typeface="Courier New" panose="02070309020205020404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89013" indent="-2698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79388" algn="l" rtl="0" eaLnBrk="1" fontAlgn="base" hangingPunct="1">
        <a:spcBef>
          <a:spcPts val="375"/>
        </a:spcBef>
        <a:spcAft>
          <a:spcPct val="0"/>
        </a:spcAft>
        <a:buSzPct val="80000"/>
        <a:buFont typeface="Arial" panose="020B0604020202020204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rtl="0" eaLnBrk="1" fontAlgn="base" hangingPunct="1">
        <a:spcBef>
          <a:spcPts val="375"/>
        </a:spcBef>
        <a:spcAft>
          <a:spcPct val="0"/>
        </a:spcAft>
        <a:buFont typeface="Arial" panose="020B0604020202020204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ranet.be/" TargetMode="Externa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183530"/>
            <a:ext cx="7236296" cy="3541613"/>
          </a:xfrm>
        </p:spPr>
        <p:txBody>
          <a:bodyPr>
            <a:normAutofit fontScale="90000"/>
          </a:bodyPr>
          <a:lstStyle/>
          <a:p>
            <a:pPr marL="720000" algn="ctr"/>
            <a:r>
              <a:rPr lang="nl-BE" altLang="nl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 zorgproces rond prenatale diagnostiek en zwangerschapsafbreking</a:t>
            </a:r>
            <a:br>
              <a:rPr lang="nl-BE" altLang="nl-BE" sz="3200" dirty="0"/>
            </a:br>
            <a:br>
              <a:rPr lang="nl-BE" altLang="nl-BE" sz="3200" dirty="0"/>
            </a:br>
            <a:r>
              <a:rPr lang="nl-BE" altLang="nl-B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Klinisch-ethische aspecten</a:t>
            </a:r>
            <a:br>
              <a:rPr lang="nl-BE" altLang="nl-BE" sz="3200" dirty="0"/>
            </a:br>
            <a:br>
              <a:rPr lang="nl-NL" sz="3200" dirty="0"/>
            </a:br>
            <a:r>
              <a:rPr lang="nl-NL" sz="3200" dirty="0"/>
              <a:t>Prof. Dr. Chris Gastmans</a:t>
            </a:r>
            <a:endParaRPr lang="nl-NL" sz="24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6000" y="5370222"/>
            <a:ext cx="4919366" cy="820799"/>
          </a:xfrm>
        </p:spPr>
        <p:txBody>
          <a:bodyPr>
            <a:noAutofit/>
          </a:bodyPr>
          <a:lstStyle/>
          <a:p>
            <a:endParaRPr lang="en-US" dirty="0"/>
          </a:p>
          <a:p>
            <a:br>
              <a:rPr lang="en-US" dirty="0"/>
            </a:br>
            <a:endParaRPr lang="en-US" sz="1800" i="1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" r="935"/>
          <a:stretch/>
        </p:blipFill>
        <p:spPr>
          <a:xfrm>
            <a:off x="7380312" y="1910220"/>
            <a:ext cx="1249050" cy="2088232"/>
          </a:xfrm>
        </p:spPr>
      </p:pic>
    </p:spTree>
    <p:extLst>
      <p:ext uri="{BB962C8B-B14F-4D97-AF65-F5344CB8AC3E}">
        <p14:creationId xmlns:p14="http://schemas.microsoft.com/office/powerpoint/2010/main" val="1965768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EC03012-1C39-1A2F-A619-6E3D0C87BE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2. Prenatale Diagnostiek</a:t>
            </a:r>
            <a:br>
              <a:rPr lang="nl-BE" altLang="nl-BE" sz="3600" dirty="0"/>
            </a:br>
            <a:r>
              <a:rPr lang="nl-BE" altLang="nl-BE" sz="3600" i="1" dirty="0"/>
              <a:t>2.3. Beleving van PD</a:t>
            </a:r>
            <a:endParaRPr lang="en-US" altLang="nl-BE" sz="3600" i="1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8CD08B5-B97F-2BF1-8BBB-FD3A3725F9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FontTx/>
              <a:buChar char="•"/>
            </a:pPr>
            <a:r>
              <a:rPr lang="nl-BE" altLang="nl-BE"/>
              <a:t>Zowel </a:t>
            </a:r>
            <a:r>
              <a:rPr lang="nl-BE" altLang="nl-BE" i="1"/>
              <a:t>best- </a:t>
            </a:r>
            <a:r>
              <a:rPr lang="nl-BE" altLang="nl-BE"/>
              <a:t>als </a:t>
            </a:r>
            <a:r>
              <a:rPr lang="nl-BE" altLang="nl-BE" i="1"/>
              <a:t>worstcasescenario’s </a:t>
            </a:r>
          </a:p>
          <a:p>
            <a:pPr lvl="1">
              <a:buFontTx/>
              <a:buChar char="•"/>
            </a:pPr>
            <a:r>
              <a:rPr lang="nl-BE" altLang="nl-BE"/>
              <a:t>Er is veel interpretatiewerk nodig: betekenis van gegevens voor eigen leven</a:t>
            </a:r>
          </a:p>
          <a:p>
            <a:pPr lvl="1">
              <a:buFontTx/>
              <a:buChar char="•"/>
            </a:pPr>
            <a:r>
              <a:rPr lang="nl-BE" altLang="nl-BE"/>
              <a:t>PD kan geruststelling zijn voor volgende zwangerschap</a:t>
            </a:r>
          </a:p>
          <a:p>
            <a:pPr lvl="1">
              <a:buFontTx/>
              <a:buChar char="•"/>
            </a:pPr>
            <a:r>
              <a:rPr lang="nl-BE" altLang="nl-BE"/>
              <a:t>Mogelijkheid om zich op kind met aandoening voor te bereiden</a:t>
            </a:r>
          </a:p>
          <a:p>
            <a:pPr lvl="1">
              <a:buFontTx/>
              <a:buChar char="•"/>
            </a:pPr>
            <a:r>
              <a:rPr lang="nl-BE" altLang="nl-BE"/>
              <a:t>Gemengde gevoelens; angst; bezorgdheid om maatschappelijke evolutie</a:t>
            </a:r>
            <a:endParaRPr lang="en-US" altLang="nl-B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D2B8B44-0827-C9B0-C623-90459D2E9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2. Prenatale Diagnostiek</a:t>
            </a:r>
            <a:br>
              <a:rPr lang="nl-BE" altLang="nl-BE" sz="3600" dirty="0"/>
            </a:br>
            <a:r>
              <a:rPr lang="nl-BE" altLang="nl-BE" sz="3600" dirty="0"/>
              <a:t>2.3. </a:t>
            </a:r>
            <a:r>
              <a:rPr lang="nl-BE" altLang="nl-BE" sz="3600" i="1" dirty="0"/>
              <a:t>Beleving van PD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2A63172A-9492-960A-1674-1504A22F4A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nl-BE" altLang="nl-BE"/>
              <a:t>PD kan je voor keuze plaatsen die je niet wil maken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altLang="nl-BE"/>
              <a:t>NIPT: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altLang="nl-BE"/>
              <a:t>Zeer positieve houding: vroeg – veilig – betrouwbaar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altLang="nl-BE"/>
              <a:t>Drempelverlagend (drukverhogend?)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altLang="nl-BE"/>
              <a:t>Gevaar voor routinematig testen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altLang="nl-BE"/>
              <a:t>Wat met geïnformeerde toestemming?</a:t>
            </a:r>
          </a:p>
          <a:p>
            <a:pPr lvl="2">
              <a:buFont typeface="Arial" panose="020B0604020202020204" pitchFamily="34" charset="0"/>
              <a:buChar char="•"/>
            </a:pPr>
            <a:endParaRPr lang="nl-BE" altLang="nl-B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A0E90F9-378C-AB27-FC63-2144EED0A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2. Prenatale Diagnostiek</a:t>
            </a:r>
            <a:br>
              <a:rPr lang="nl-BE" altLang="nl-BE" sz="3600" dirty="0"/>
            </a:br>
            <a:r>
              <a:rPr lang="nl-BE" altLang="nl-BE" sz="3600" i="1" dirty="0"/>
              <a:t>2.3. Beleving van PD</a:t>
            </a:r>
            <a:endParaRPr lang="en-US" altLang="nl-BE" sz="3600" i="1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425E12C-0130-90E0-9EEA-AFD58D0A34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dirty="0"/>
              <a:t> </a:t>
            </a:r>
            <a:r>
              <a:rPr lang="nl-BE" altLang="nl-BE" b="1" dirty="0"/>
              <a:t>Gynaecologen</a:t>
            </a:r>
          </a:p>
          <a:p>
            <a:pPr lvl="1">
              <a:buFontTx/>
              <a:buChar char="•"/>
            </a:pPr>
            <a:r>
              <a:rPr lang="nl-BE" altLang="nl-BE" dirty="0"/>
              <a:t>Externe druk vanwege patiënt (gezond kind), legale context, maatschappelijke intolerantie t.a.v. handicap</a:t>
            </a:r>
          </a:p>
          <a:p>
            <a:pPr lvl="1">
              <a:buFontTx/>
              <a:buChar char="•"/>
            </a:pPr>
            <a:r>
              <a:rPr lang="nl-BE" altLang="nl-BE" dirty="0"/>
              <a:t>Bezorgdheid om negatieve psychologische gevolgen</a:t>
            </a:r>
          </a:p>
          <a:p>
            <a:pPr lvl="1">
              <a:buFontTx/>
              <a:buChar char="•"/>
            </a:pPr>
            <a:r>
              <a:rPr lang="nl-BE" altLang="nl-BE" dirty="0"/>
              <a:t>Lage kennis van implicaties PD</a:t>
            </a:r>
          </a:p>
          <a:p>
            <a:pPr lvl="1">
              <a:buFontTx/>
              <a:buChar char="•"/>
            </a:pPr>
            <a:r>
              <a:rPr lang="nl-BE" altLang="nl-BE" dirty="0"/>
              <a:t>Onvoldoende omkadering</a:t>
            </a:r>
          </a:p>
          <a:p>
            <a:pPr lvl="1">
              <a:buFontTx/>
              <a:buChar char="•"/>
            </a:pPr>
            <a:r>
              <a:rPr lang="nl-BE" altLang="nl-BE" dirty="0"/>
              <a:t>NIPT: Positief, maar wat met </a:t>
            </a:r>
            <a:r>
              <a:rPr lang="nl-BE" altLang="nl-BE" i="1" dirty="0" err="1"/>
              <a:t>informed</a:t>
            </a:r>
            <a:r>
              <a:rPr lang="nl-BE" altLang="nl-BE" i="1" dirty="0"/>
              <a:t> consent</a:t>
            </a:r>
            <a:r>
              <a:rPr lang="nl-BE" altLang="nl-BE" dirty="0"/>
              <a:t>?</a:t>
            </a:r>
            <a:endParaRPr lang="en-US" altLang="nl-B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1F4CD46-DEDD-ED0B-F741-2092CDA9C9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2. Prenatale Diagnostiek</a:t>
            </a:r>
            <a:br>
              <a:rPr lang="nl-BE" altLang="nl-BE" sz="3600" dirty="0"/>
            </a:br>
            <a:r>
              <a:rPr lang="nl-BE" altLang="nl-BE" sz="3600" i="1" dirty="0"/>
              <a:t>2.3. Beleving van PD</a:t>
            </a:r>
            <a:endParaRPr lang="en-US" altLang="nl-BE" sz="3600" i="1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079F703-4E0C-0A8E-14E9-78BF1C35C6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b="1" dirty="0"/>
              <a:t>Vroedvrouwen</a:t>
            </a:r>
          </a:p>
          <a:p>
            <a:pPr lvl="1">
              <a:buFontTx/>
              <a:buChar char="•"/>
            </a:pPr>
            <a:r>
              <a:rPr lang="nl-BE" altLang="nl-BE" dirty="0"/>
              <a:t>Rol in keuzebegeleiding van ouders</a:t>
            </a:r>
          </a:p>
          <a:p>
            <a:pPr lvl="1">
              <a:buFontTx/>
              <a:buChar char="•"/>
            </a:pPr>
            <a:r>
              <a:rPr lang="nl-BE" altLang="nl-BE" dirty="0"/>
              <a:t>Zwangerschap als normaal versus routinematig testen op afwijkingen</a:t>
            </a:r>
          </a:p>
          <a:p>
            <a:pPr lvl="1">
              <a:buFontTx/>
              <a:buChar char="•"/>
            </a:pPr>
            <a:r>
              <a:rPr lang="nl-BE" altLang="nl-BE" dirty="0"/>
              <a:t>Meer tijd voor counseling nodig</a:t>
            </a:r>
          </a:p>
          <a:p>
            <a:pPr lvl="1">
              <a:buFontTx/>
              <a:buChar char="•"/>
            </a:pPr>
            <a:r>
              <a:rPr lang="nl-BE" altLang="nl-BE" dirty="0"/>
              <a:t>Angst en hoop van vrouwen begrijpen</a:t>
            </a:r>
          </a:p>
          <a:p>
            <a:pPr lvl="1">
              <a:buFontTx/>
              <a:buChar char="•"/>
            </a:pPr>
            <a:r>
              <a:rPr lang="nl-BE" altLang="nl-BE" dirty="0"/>
              <a:t>Nood aan uiting van gevoelens; permanente vorming; ethisch debat</a:t>
            </a:r>
            <a:endParaRPr lang="en-US" altLang="nl-B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E1785D8-9574-A555-0100-B30602B10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2. Prenatale Diagnostiek</a:t>
            </a:r>
            <a:br>
              <a:rPr lang="nl-BE" altLang="nl-BE" sz="3600" dirty="0"/>
            </a:br>
            <a:r>
              <a:rPr lang="nl-BE" altLang="nl-BE" sz="3600" i="1" dirty="0"/>
              <a:t>2.4. Ethische uitgangspunten</a:t>
            </a:r>
            <a:endParaRPr lang="en-US" altLang="nl-BE" sz="3600" i="1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44365A8-F5EF-3270-1B0A-0E99035E2A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b="1" dirty="0"/>
              <a:t>Verantwoordelijkheidspraktijk</a:t>
            </a:r>
          </a:p>
          <a:p>
            <a:pPr lvl="1">
              <a:buFontTx/>
              <a:buChar char="•"/>
            </a:pPr>
            <a:r>
              <a:rPr lang="nl-BE" altLang="nl-BE" dirty="0"/>
              <a:t>In confrontatie met kwetsbaarheid verantwoordelijkheid opnemen voor zichzelf en elkaar</a:t>
            </a:r>
          </a:p>
          <a:p>
            <a:pPr lvl="1">
              <a:buFontTx/>
              <a:buChar char="•"/>
            </a:pPr>
            <a:r>
              <a:rPr lang="nl-BE" altLang="nl-BE" dirty="0"/>
              <a:t>Morele dimensie ter sprake brengen; medische (aard afwijkingen, enz.) en psychologische (beleving, coping, enz.) info is noodzakelijk maar onvoldoende</a:t>
            </a:r>
            <a:endParaRPr lang="en-US" altLang="nl-B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3B30400-23BF-19B9-1644-DE5942F793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2. Prenatale Diagnostiek</a:t>
            </a:r>
            <a:br>
              <a:rPr lang="nl-BE" altLang="nl-BE" sz="3600" dirty="0"/>
            </a:br>
            <a:r>
              <a:rPr lang="nl-BE" altLang="nl-BE" sz="3600" i="1" dirty="0"/>
              <a:t>2.4. Ethische uitgangspunten</a:t>
            </a:r>
            <a:endParaRPr lang="en-US" altLang="nl-BE" sz="3600" i="1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C31770A-5707-DECD-FC51-3E08BD262E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b="1" dirty="0"/>
              <a:t>Relationeel zorgproces </a:t>
            </a:r>
            <a:r>
              <a:rPr lang="nl-BE" altLang="nl-BE" dirty="0"/>
              <a:t>dat zich gaandeweg ontvouwt</a:t>
            </a:r>
          </a:p>
          <a:p>
            <a:pPr lvl="1">
              <a:buFontTx/>
              <a:buChar char="•"/>
            </a:pPr>
            <a:r>
              <a:rPr lang="nl-BE" altLang="nl-BE" dirty="0"/>
              <a:t>Multidisciplinair begeleidingsteam (Centrum voor menselijke erfelijkheid, vroedvrouwen, enz.)</a:t>
            </a:r>
          </a:p>
          <a:p>
            <a:pPr lvl="1">
              <a:buFontTx/>
              <a:buChar char="•"/>
            </a:pPr>
            <a:r>
              <a:rPr lang="nl-BE" altLang="nl-BE" dirty="0"/>
              <a:t>Stapsgewijze exploratie van klinische gegevens, emoties, ethische intuïties</a:t>
            </a:r>
          </a:p>
          <a:p>
            <a:pPr lvl="1">
              <a:buFontTx/>
              <a:buChar char="•"/>
            </a:pPr>
            <a:r>
              <a:rPr lang="nl-BE" altLang="nl-BE" dirty="0"/>
              <a:t>Beslissing nemen is geen </a:t>
            </a:r>
            <a:r>
              <a:rPr lang="nl-BE" altLang="nl-BE" dirty="0" err="1"/>
              <a:t>solo-gebeuren</a:t>
            </a:r>
            <a:r>
              <a:rPr lang="nl-BE" altLang="nl-BE" dirty="0"/>
              <a:t> dat zich op één moment voltrekt</a:t>
            </a:r>
            <a:endParaRPr lang="en-US" altLang="nl-B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1CC4ED2-8F69-17FE-D25C-FAA36C512C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2. Prenatale Diagnostiek</a:t>
            </a:r>
            <a:br>
              <a:rPr lang="nl-BE" altLang="nl-BE" sz="3600" dirty="0"/>
            </a:br>
            <a:r>
              <a:rPr lang="nl-BE" altLang="nl-BE" sz="3600" i="1" dirty="0"/>
              <a:t>2.4. Ethische uitgangspunten</a:t>
            </a:r>
            <a:endParaRPr lang="en-US" altLang="nl-BE" sz="3600" i="1" dirty="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93B2076-AB74-AA90-F020-8FA4E6EB67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b="1" dirty="0"/>
              <a:t>Geïnformeerde toestemming bij NIPT</a:t>
            </a:r>
          </a:p>
          <a:p>
            <a:pPr lvl="1">
              <a:buFontTx/>
              <a:buChar char="•"/>
            </a:pPr>
            <a:r>
              <a:rPr lang="nl-BE" altLang="nl-BE" dirty="0"/>
              <a:t>NIPT als routine en standaard</a:t>
            </a:r>
          </a:p>
          <a:p>
            <a:pPr lvl="1">
              <a:buFontTx/>
              <a:buChar char="•"/>
            </a:pPr>
            <a:r>
              <a:rPr lang="nl-BE" altLang="nl-BE" dirty="0"/>
              <a:t>Voordelen van NIPT verlaagt drempel</a:t>
            </a:r>
          </a:p>
          <a:p>
            <a:pPr lvl="1">
              <a:buFontTx/>
              <a:buChar char="•"/>
            </a:pPr>
            <a:r>
              <a:rPr lang="nl-BE" altLang="nl-BE" dirty="0"/>
              <a:t>Minder op voorhand nadenken</a:t>
            </a:r>
          </a:p>
          <a:p>
            <a:pPr lvl="1">
              <a:buFontTx/>
              <a:buChar char="•"/>
            </a:pPr>
            <a:r>
              <a:rPr lang="nl-BE" altLang="nl-BE" dirty="0"/>
              <a:t>Minder bewust dat NIPT verscheurende keuze kan impliceren</a:t>
            </a:r>
          </a:p>
          <a:p>
            <a:pPr lvl="1">
              <a:buFontTx/>
              <a:buChar char="•"/>
            </a:pPr>
            <a:r>
              <a:rPr lang="nl-BE" altLang="nl-BE" dirty="0"/>
              <a:t>Veel informatie op één moment</a:t>
            </a:r>
          </a:p>
          <a:p>
            <a:pPr lvl="1">
              <a:buFontTx/>
              <a:buChar char="•"/>
            </a:pPr>
            <a:r>
              <a:rPr lang="nl-BE" altLang="nl-BE" dirty="0"/>
              <a:t>Resultaat test en beslissing scheiden</a:t>
            </a:r>
            <a:endParaRPr lang="en-US" altLang="nl-B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7B27654-9741-24CB-7AF6-6ECC2E67D3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2. Prenatale Diagnostiek</a:t>
            </a:r>
            <a:br>
              <a:rPr lang="nl-BE" altLang="nl-BE" sz="3600" dirty="0"/>
            </a:br>
            <a:r>
              <a:rPr lang="nl-BE" altLang="nl-BE" sz="3600" i="1" dirty="0"/>
              <a:t>2.5. Zorgproces inzake PD</a:t>
            </a:r>
            <a:endParaRPr lang="en-US" altLang="nl-BE" sz="3600" i="1" dirty="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E4F9A5E-7B00-46B5-9249-C9A7C95D46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dirty="0"/>
              <a:t> </a:t>
            </a:r>
            <a:r>
              <a:rPr lang="nl-BE" altLang="nl-BE" b="1" dirty="0"/>
              <a:t>Counseling vóór zwangerschap</a:t>
            </a:r>
          </a:p>
          <a:p>
            <a:pPr lvl="1">
              <a:buFontTx/>
              <a:buChar char="•"/>
            </a:pPr>
            <a:r>
              <a:rPr lang="nl-BE" altLang="nl-BE" dirty="0" err="1"/>
              <a:t>Preconceptionele</a:t>
            </a:r>
            <a:r>
              <a:rPr lang="nl-BE" altLang="nl-BE" dirty="0"/>
              <a:t> consultatie (familiale risicofactoren, enz.)</a:t>
            </a:r>
          </a:p>
          <a:p>
            <a:pPr lvl="1">
              <a:buFontTx/>
              <a:buChar char="•"/>
            </a:pPr>
            <a:r>
              <a:rPr lang="nl-BE" altLang="nl-BE" dirty="0"/>
              <a:t>Alternatieven</a:t>
            </a:r>
          </a:p>
          <a:p>
            <a:pPr lvl="1">
              <a:buFontTx/>
              <a:buChar char="•"/>
            </a:pPr>
            <a:r>
              <a:rPr lang="nl-BE" altLang="nl-BE" dirty="0"/>
              <a:t>Doorverwijzing naar Centrum voor menselijke erfelijkheid</a:t>
            </a:r>
          </a:p>
          <a:p>
            <a:pPr lvl="1">
              <a:buFontTx/>
              <a:buNone/>
            </a:pPr>
            <a:endParaRPr lang="nl-BE" altLang="nl-BE" dirty="0"/>
          </a:p>
          <a:p>
            <a:pPr lvl="1">
              <a:buFontTx/>
              <a:buNone/>
            </a:pPr>
            <a:endParaRPr lang="en-US" altLang="nl-B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EE2722A-1BE3-B035-E114-D240F8660A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2. Prenatale Diagnostiek</a:t>
            </a:r>
            <a:br>
              <a:rPr lang="nl-BE" altLang="nl-BE" sz="3600" dirty="0"/>
            </a:br>
            <a:r>
              <a:rPr lang="nl-BE" altLang="nl-BE" sz="3600" i="1" dirty="0"/>
              <a:t>2.5. Zorgproces inzake PD</a:t>
            </a:r>
            <a:endParaRPr lang="en-US" altLang="nl-BE" sz="3600" i="1" dirty="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6810F88-0859-1455-E14F-36771A8754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BE" altLang="nl-BE" sz="2800" b="1" dirty="0"/>
              <a:t>Aanbieden van PD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nl-BE" altLang="nl-BE" sz="2400" dirty="0"/>
              <a:t>Voldoende info stapsgewijs aanbieden: inzicht geven in het hele beslissingstraject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nl-BE" altLang="nl-BE" sz="2400" dirty="0" err="1"/>
              <a:t>Informed</a:t>
            </a:r>
            <a:r>
              <a:rPr lang="nl-BE" altLang="nl-BE" sz="2400" dirty="0"/>
              <a:t> consent vóór de test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nl-BE" altLang="nl-BE" sz="2400" dirty="0"/>
              <a:t>Info over specifieke test (doel, procedure, risico’s, waarop wordt getest?...)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nl-BE" altLang="nl-BE" sz="2400" dirty="0"/>
              <a:t>Info over specifieke aandoening (symptomen, prognose,...) waarop wordt getest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nl-BE" altLang="nl-BE" sz="2400" dirty="0"/>
              <a:t>Ervaring van ouders met afwijking, familiale toestand, draagkracht, opvattingen, keuze voor abortus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nl-BE" altLang="nl-BE" sz="2400" dirty="0">
                <a:hlinkClick r:id="rId2"/>
              </a:rPr>
              <a:t>www.faranet.be</a:t>
            </a:r>
            <a:r>
              <a:rPr lang="nl-BE" altLang="nl-BE" sz="2400" dirty="0"/>
              <a:t> </a:t>
            </a:r>
            <a:endParaRPr lang="en-US" altLang="nl-BE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794CFEE-A653-DFEB-B26C-301157D5B5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2. Prenatale Diagnostiek</a:t>
            </a:r>
            <a:br>
              <a:rPr lang="nl-BE" altLang="nl-BE" sz="3600" dirty="0"/>
            </a:br>
            <a:r>
              <a:rPr lang="nl-BE" altLang="nl-BE" sz="3600" i="1" dirty="0"/>
              <a:t>2.5. Zorgproces inzake PD</a:t>
            </a:r>
            <a:endParaRPr lang="en-US" altLang="nl-BE" sz="3600" i="1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10B79BA-C3E2-6B86-2482-8D2BBA49E5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b="1" dirty="0"/>
              <a:t>Meedelen van normale </a:t>
            </a:r>
            <a:r>
              <a:rPr lang="nl-BE" altLang="nl-BE" b="1" dirty="0" err="1"/>
              <a:t>onderzoeks-resultaten</a:t>
            </a:r>
            <a:endParaRPr lang="nl-BE" altLang="nl-BE" b="1" dirty="0"/>
          </a:p>
          <a:p>
            <a:pPr lvl="1">
              <a:buFontTx/>
              <a:buChar char="•"/>
            </a:pPr>
            <a:r>
              <a:rPr lang="nl-BE" altLang="nl-BE" dirty="0"/>
              <a:t>Op voorhand afspraken maken over hoe, waar en wanneer resultaten worden meegedeeld</a:t>
            </a:r>
            <a:endParaRPr lang="en-US" altLang="nl-B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870974E-9AF5-D3C2-6654-CB9911BB4A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b="1" dirty="0"/>
              <a:t>Inleiding (1)</a:t>
            </a:r>
            <a:endParaRPr lang="en-US" altLang="nl-BE" b="1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E6EF59B-183C-D767-457D-ED448DBFD3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nl-BE" altLang="nl-BE" sz="2800"/>
          </a:p>
          <a:p>
            <a:r>
              <a:rPr lang="nl-BE" altLang="nl-BE" sz="2800"/>
              <a:t>Ethische vragen beïnvloed door context: religie, cultuur, medische mogelijkheden,…</a:t>
            </a:r>
          </a:p>
          <a:p>
            <a:r>
              <a:rPr lang="nl-BE" altLang="nl-BE" sz="2800"/>
              <a:t>Ethiek: kwetsbaarheid – zorg – waardigheid</a:t>
            </a:r>
          </a:p>
          <a:p>
            <a:r>
              <a:rPr lang="nl-BE" altLang="nl-BE" sz="2800"/>
              <a:t>Klinisch-ethische vragen:</a:t>
            </a:r>
          </a:p>
          <a:p>
            <a:pPr lvl="1">
              <a:buFontTx/>
              <a:buChar char="•"/>
            </a:pPr>
            <a:r>
              <a:rPr lang="nl-BE" altLang="nl-BE" sz="2400"/>
              <a:t>Hoe ethische kwaliteit van het zorgproces inzake prenatale diagnostiek bevorderen?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nl-BE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2AD818C-288C-DE36-B036-A1805D6E3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2. Prenatale Diagnostiek</a:t>
            </a:r>
            <a:br>
              <a:rPr lang="nl-BE" altLang="nl-BE" sz="3600" dirty="0"/>
            </a:br>
            <a:r>
              <a:rPr lang="nl-BE" altLang="nl-BE" sz="3600" i="1" dirty="0"/>
              <a:t>2.5. Zorgproces inzake PD</a:t>
            </a:r>
            <a:endParaRPr lang="en-US" altLang="nl-BE" sz="3600" i="1" dirty="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2762FB5-839E-9AF6-E472-95A96862E5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b="1" dirty="0"/>
              <a:t>Meedelen van afwijkende onderzoeksresultaten</a:t>
            </a:r>
          </a:p>
          <a:p>
            <a:pPr lvl="1">
              <a:buFontTx/>
              <a:buChar char="•"/>
            </a:pPr>
            <a:r>
              <a:rPr lang="nl-BE" altLang="nl-BE" dirty="0"/>
              <a:t>Voldoende tijd voor slechtnieuwsgesprek</a:t>
            </a:r>
          </a:p>
          <a:p>
            <a:pPr lvl="1">
              <a:buFontTx/>
              <a:buChar char="•"/>
            </a:pPr>
            <a:r>
              <a:rPr lang="nl-BE" altLang="nl-BE" dirty="0"/>
              <a:t>Schriftelijke info meegeven; huisarts, ervaringsdeskundigen, vroedvrouw</a:t>
            </a:r>
          </a:p>
          <a:p>
            <a:pPr lvl="1">
              <a:buFontTx/>
              <a:buChar char="•"/>
            </a:pPr>
            <a:r>
              <a:rPr lang="nl-BE" altLang="nl-BE" dirty="0"/>
              <a:t>Zekerheid over bestaan van afwijking, niet over effectieve beperkingen, behandelbaarheid, belasting, …</a:t>
            </a:r>
            <a:endParaRPr lang="en-US" altLang="nl-B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CBD131D-8416-EBEB-2DBD-A91B62079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4812" y="1466782"/>
            <a:ext cx="8334375" cy="3924436"/>
          </a:xfrm>
        </p:spPr>
        <p:txBody>
          <a:bodyPr/>
          <a:lstStyle/>
          <a:p>
            <a:r>
              <a:rPr lang="nl-BE" altLang="nl-BE" sz="3300" b="1" dirty="0"/>
              <a:t>        3. Zwangerschapsafbreking na PD</a:t>
            </a:r>
            <a:br>
              <a:rPr lang="nl-BE" altLang="nl-BE" sz="3600" dirty="0"/>
            </a:br>
            <a:r>
              <a:rPr lang="nl-BE" altLang="nl-BE" sz="3600" dirty="0"/>
              <a:t>	</a:t>
            </a:r>
            <a:r>
              <a:rPr lang="nl-BE" altLang="nl-BE" sz="2800" i="1" dirty="0"/>
              <a:t>3.1. Wettelijk kader</a:t>
            </a:r>
            <a:br>
              <a:rPr lang="nl-BE" altLang="nl-BE" sz="2800" i="1" dirty="0"/>
            </a:br>
            <a:r>
              <a:rPr lang="nl-BE" altLang="nl-BE" sz="2800" i="1" dirty="0"/>
              <a:t>	3.2. Beleving van ZA na PD</a:t>
            </a:r>
            <a:br>
              <a:rPr lang="nl-BE" altLang="nl-BE" sz="2800" i="1" dirty="0"/>
            </a:br>
            <a:r>
              <a:rPr lang="nl-BE" altLang="nl-BE" sz="2800" i="1" dirty="0"/>
              <a:t>	3.3. Fundamentele </a:t>
            </a:r>
            <a:r>
              <a:rPr lang="nl-BE" altLang="nl-BE" sz="2800" i="1" dirty="0" err="1"/>
              <a:t>waardeopties</a:t>
            </a:r>
            <a:br>
              <a:rPr lang="nl-BE" altLang="nl-BE" sz="2800" i="1" dirty="0"/>
            </a:br>
            <a:r>
              <a:rPr lang="nl-BE" altLang="nl-BE" sz="2800" i="1" dirty="0"/>
              <a:t>	3.4. Waardeafweging</a:t>
            </a:r>
            <a:br>
              <a:rPr lang="nl-BE" altLang="nl-BE" sz="2800" i="1" dirty="0"/>
            </a:br>
            <a:r>
              <a:rPr lang="nl-BE" altLang="nl-BE" sz="2800" i="1" dirty="0"/>
              <a:t>	3.5. Zorgproces</a:t>
            </a:r>
            <a:br>
              <a:rPr lang="nl-BE" altLang="nl-BE" sz="3600" i="1" dirty="0"/>
            </a:br>
            <a:endParaRPr lang="en-US" altLang="nl-BE" sz="3600" i="1" dirty="0"/>
          </a:p>
        </p:txBody>
      </p:sp>
    </p:spTree>
    <p:extLst>
      <p:ext uri="{BB962C8B-B14F-4D97-AF65-F5344CB8AC3E}">
        <p14:creationId xmlns:p14="http://schemas.microsoft.com/office/powerpoint/2010/main" val="81295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A18B0AC-537B-9796-B854-47E7E5EFD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3. Zwangerschapsafbreking na PD</a:t>
            </a:r>
            <a:br>
              <a:rPr lang="nl-BE" altLang="nl-BE" sz="3600" dirty="0"/>
            </a:br>
            <a:r>
              <a:rPr lang="nl-BE" altLang="nl-BE" sz="3600" i="1" dirty="0"/>
              <a:t>3.1. Wettelijk kader</a:t>
            </a:r>
            <a:endParaRPr lang="en-US" altLang="nl-BE" sz="3600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F72E208-669C-885B-1BF3-D9A713B853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dirty="0"/>
              <a:t>ZA is </a:t>
            </a:r>
            <a:r>
              <a:rPr lang="nl-BE" altLang="nl-BE" b="1" dirty="0"/>
              <a:t>geen misdrijf</a:t>
            </a:r>
          </a:p>
          <a:p>
            <a:r>
              <a:rPr lang="nl-BE" altLang="nl-BE" b="1" dirty="0"/>
              <a:t>Vóór 12 weken</a:t>
            </a:r>
          </a:p>
          <a:p>
            <a:pPr lvl="1"/>
            <a:r>
              <a:rPr lang="nl-BE" altLang="nl-BE" dirty="0"/>
              <a:t>Info aan vrouw</a:t>
            </a:r>
          </a:p>
          <a:p>
            <a:pPr lvl="1"/>
            <a:r>
              <a:rPr lang="nl-BE" altLang="nl-BE" dirty="0"/>
              <a:t>Ten vroegste 6 dagen na 1</a:t>
            </a:r>
            <a:r>
              <a:rPr lang="nl-BE" altLang="nl-BE" baseline="30000" dirty="0"/>
              <a:t>ste</a:t>
            </a:r>
            <a:r>
              <a:rPr lang="nl-BE" altLang="nl-BE" dirty="0"/>
              <a:t> gesprek</a:t>
            </a:r>
          </a:p>
          <a:p>
            <a:pPr lvl="1"/>
            <a:r>
              <a:rPr lang="nl-BE" altLang="nl-BE" dirty="0"/>
              <a:t>Gewetensclausule + doorverwijzing</a:t>
            </a:r>
          </a:p>
          <a:p>
            <a:r>
              <a:rPr lang="nl-BE" altLang="nl-BE" b="1" dirty="0"/>
              <a:t>Na 12 weken</a:t>
            </a:r>
          </a:p>
          <a:p>
            <a:pPr lvl="1"/>
            <a:r>
              <a:rPr lang="nl-BE" altLang="nl-BE" dirty="0"/>
              <a:t>Ernstig gevaar gezondheid moeder</a:t>
            </a:r>
          </a:p>
          <a:p>
            <a:pPr lvl="1"/>
            <a:r>
              <a:rPr lang="nl-BE" altLang="nl-BE" dirty="0"/>
              <a:t>Uiterst zware en ongeneeslijke aandoening </a:t>
            </a:r>
            <a:endParaRPr lang="en-US" altLang="nl-B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388C25A-604B-A2A0-03BA-B5724CFD3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3. Zwangerschapsafbreking na PD</a:t>
            </a:r>
            <a:br>
              <a:rPr lang="nl-BE" altLang="nl-BE" sz="3600" dirty="0"/>
            </a:br>
            <a:r>
              <a:rPr lang="nl-BE" altLang="nl-BE" sz="3600" i="1" dirty="0"/>
              <a:t>3.2. Beleving van ZA na PD</a:t>
            </a:r>
            <a:endParaRPr lang="en-US" altLang="nl-BE" sz="3600" i="1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1AE20F8-63FF-4496-AD34-BF8E1A773A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BE" altLang="nl-BE" b="1" dirty="0"/>
              <a:t>Ouders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nl-BE" altLang="nl-BE" dirty="0"/>
              <a:t>Beleving van beslissing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nl-BE" altLang="nl-BE" dirty="0"/>
              <a:t>ZA is ethisch aanvaardbaar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nl-BE" altLang="nl-BE" dirty="0"/>
              <a:t>Recht op leven, maar niet absoluut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nl-BE" altLang="nl-BE" dirty="0"/>
              <a:t>Effect van aandoening op baby en effect van baby op gezin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nl-BE" altLang="nl-BE" dirty="0"/>
              <a:t>Ernst van aandoening moeilijk op voorhand in te schatten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nl-BE" altLang="nl-BE" dirty="0"/>
              <a:t>Vrees voor sociale discriminatie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nl-BE" altLang="nl-BE" dirty="0"/>
              <a:t>Zeer moeilijke beslissing beïnvloed door angst en tijdsdruk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nl-BE" altLang="nl-BE" dirty="0"/>
              <a:t>Machteloosheid</a:t>
            </a:r>
            <a:endParaRPr lang="en-US" altLang="nl-B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25F91EC-CC92-8478-B8A4-84BFC4D11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3. Zwangerschapsafbreking na PD</a:t>
            </a:r>
            <a:br>
              <a:rPr lang="nl-BE" altLang="nl-BE" sz="3600" dirty="0"/>
            </a:br>
            <a:r>
              <a:rPr lang="nl-BE" altLang="nl-BE" sz="3600" i="1" dirty="0"/>
              <a:t>3.2. Beleving van ZA na PD</a:t>
            </a:r>
            <a:endParaRPr lang="en-US" altLang="nl-BE" sz="3600" i="1" dirty="0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252A1AC-75A7-38F7-CD0C-D0DAC0CFE0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BE" altLang="nl-BE" b="1" dirty="0"/>
              <a:t>Ouders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nl-BE" altLang="nl-BE" dirty="0"/>
              <a:t>Beleving van afbreking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nl-BE" altLang="nl-BE" dirty="0"/>
              <a:t>Ambivalente gevoelens: opluchting en verdriet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nl-BE" altLang="nl-BE" dirty="0"/>
              <a:t>Wie op de hoogte brengen? Zeer selectief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nl-BE" altLang="nl-BE" dirty="0"/>
              <a:t>Taboe op verwerking van verlies en spreken over ZA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B9D4014-78FE-533D-3C84-F58DC52BF3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3. Zwangerschapsafbreking na PD</a:t>
            </a:r>
            <a:br>
              <a:rPr lang="nl-BE" altLang="nl-BE" sz="3600" dirty="0"/>
            </a:br>
            <a:r>
              <a:rPr lang="nl-BE" altLang="nl-BE" sz="3600" i="1" dirty="0"/>
              <a:t>3.2. Beleving van ZA na PD</a:t>
            </a:r>
            <a:endParaRPr lang="en-US" altLang="nl-BE" sz="3600" i="1" dirty="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FC7859A-403C-5568-53B3-89711B0559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b="1" dirty="0"/>
              <a:t>Gynaecologen</a:t>
            </a:r>
          </a:p>
          <a:p>
            <a:pPr lvl="1">
              <a:buFontTx/>
              <a:buChar char="•"/>
            </a:pPr>
            <a:r>
              <a:rPr lang="nl-BE" altLang="nl-BE" dirty="0"/>
              <a:t>Respect voor keuze van ouders</a:t>
            </a:r>
          </a:p>
          <a:p>
            <a:pPr lvl="1">
              <a:buFontTx/>
              <a:buChar char="•"/>
            </a:pPr>
            <a:r>
              <a:rPr lang="nl-BE" altLang="nl-BE" dirty="0"/>
              <a:t>ZA is moeilijk ethisch dilemma, vooral bij ‘kleinere’ afwijkingen of onzekere diagnose/prognose</a:t>
            </a:r>
          </a:p>
          <a:p>
            <a:pPr lvl="1">
              <a:buFontTx/>
              <a:buChar char="•"/>
            </a:pPr>
            <a:r>
              <a:rPr lang="nl-BE" altLang="nl-BE" dirty="0"/>
              <a:t>Domino-effect</a:t>
            </a:r>
          </a:p>
          <a:p>
            <a:endParaRPr lang="en-US" altLang="nl-B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83DFEE4-2FF6-1FF7-0D55-7D56BA0C6F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3. Zwangerschapsafbreking na PD</a:t>
            </a:r>
            <a:br>
              <a:rPr lang="nl-BE" altLang="nl-BE" sz="3600" dirty="0"/>
            </a:br>
            <a:r>
              <a:rPr lang="nl-BE" altLang="nl-BE" sz="3600" i="1" dirty="0"/>
              <a:t>3.2. Beleving van ZA na PD</a:t>
            </a:r>
            <a:endParaRPr lang="en-US" altLang="nl-BE" sz="3600" i="1" dirty="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378FAB2-23AC-E6A9-9F65-54CD56BE12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b="1" dirty="0"/>
              <a:t>Vroedvrouwen</a:t>
            </a:r>
          </a:p>
          <a:p>
            <a:pPr lvl="1">
              <a:buFontTx/>
              <a:buChar char="•"/>
            </a:pPr>
            <a:r>
              <a:rPr lang="nl-BE" altLang="nl-BE" dirty="0"/>
              <a:t>Beleving van beslissing</a:t>
            </a:r>
          </a:p>
          <a:p>
            <a:pPr lvl="2">
              <a:buFontTx/>
              <a:buChar char="•"/>
            </a:pPr>
            <a:r>
              <a:rPr lang="nl-BE" altLang="nl-BE" dirty="0"/>
              <a:t>Zware opgave met gehandicapt/ziek kindje te leven</a:t>
            </a:r>
          </a:p>
          <a:p>
            <a:pPr lvl="2">
              <a:buFontTx/>
              <a:buChar char="•"/>
            </a:pPr>
            <a:r>
              <a:rPr lang="nl-BE" altLang="nl-BE" dirty="0"/>
              <a:t>Intolerantie t.a.v. anders-zijn</a:t>
            </a:r>
          </a:p>
          <a:p>
            <a:pPr lvl="2">
              <a:buFontTx/>
              <a:buChar char="•"/>
            </a:pPr>
            <a:r>
              <a:rPr lang="nl-BE" altLang="nl-BE" dirty="0"/>
              <a:t>‘kleinere’ afwijkingen + onzekere diagnose/prognose</a:t>
            </a:r>
          </a:p>
          <a:p>
            <a:pPr lvl="2">
              <a:buFontTx/>
              <a:buChar char="•"/>
            </a:pPr>
            <a:r>
              <a:rPr lang="nl-BE" altLang="nl-BE" dirty="0"/>
              <a:t>Te weinig en te laat betrokken bij besluitvorming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nl-B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4601AD8-7481-C58E-1F4B-964E421E8A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3. Zwangerschapsafbreking na PD</a:t>
            </a:r>
            <a:br>
              <a:rPr lang="nl-BE" altLang="nl-BE" sz="3600" dirty="0"/>
            </a:br>
            <a:r>
              <a:rPr lang="nl-BE" altLang="nl-BE" sz="3600" i="1" dirty="0"/>
              <a:t>3.2. Beleving van ZA na PD</a:t>
            </a:r>
            <a:endParaRPr lang="en-US" altLang="nl-BE" sz="3600" i="1" dirty="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A60B4D5-28CF-785D-4C25-3BC05E6EB5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b="1" dirty="0"/>
              <a:t>Vroedvrouwen</a:t>
            </a:r>
          </a:p>
          <a:p>
            <a:pPr lvl="1">
              <a:buFontTx/>
              <a:buChar char="•"/>
            </a:pPr>
            <a:r>
              <a:rPr lang="nl-BE" altLang="nl-BE" dirty="0"/>
              <a:t>Beleving van afbreking</a:t>
            </a:r>
          </a:p>
          <a:p>
            <a:pPr lvl="2">
              <a:buFontTx/>
              <a:buChar char="•"/>
            </a:pPr>
            <a:r>
              <a:rPr lang="nl-BE" altLang="nl-BE" dirty="0"/>
              <a:t>Contact met ouders: emoties en gedrag op elkaar afstemmen</a:t>
            </a:r>
          </a:p>
          <a:p>
            <a:pPr lvl="2">
              <a:buFontTx/>
              <a:buChar char="•"/>
            </a:pPr>
            <a:r>
              <a:rPr lang="nl-BE" altLang="nl-BE" dirty="0"/>
              <a:t>Contact met gynaecoloog: beperkt</a:t>
            </a:r>
          </a:p>
          <a:p>
            <a:pPr lvl="2">
              <a:buFontTx/>
              <a:buChar char="•"/>
            </a:pPr>
            <a:r>
              <a:rPr lang="nl-BE" altLang="nl-BE" dirty="0"/>
              <a:t>Technische procedure versus emotionele en morele stress</a:t>
            </a:r>
          </a:p>
          <a:p>
            <a:pPr lvl="2">
              <a:buFontTx/>
              <a:buChar char="•"/>
            </a:pPr>
            <a:r>
              <a:rPr lang="nl-BE" altLang="nl-BE" dirty="0"/>
              <a:t>Leven ter wereld brengen versus leven beëindigen</a:t>
            </a:r>
          </a:p>
          <a:p>
            <a:pPr lvl="2">
              <a:buFontTx/>
              <a:buChar char="•"/>
            </a:pPr>
            <a:r>
              <a:rPr lang="nl-BE" altLang="nl-BE" dirty="0"/>
              <a:t>Confrontatie met menselijkheid is moeilijk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nl-B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1D74585-C029-7086-772F-0A12B289D8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3. Zwangerschapsafbreking na PD</a:t>
            </a:r>
            <a:br>
              <a:rPr lang="nl-BE" altLang="nl-BE" sz="3600" dirty="0"/>
            </a:br>
            <a:r>
              <a:rPr lang="nl-BE" altLang="nl-BE" sz="3600" i="1" dirty="0"/>
              <a:t>3.3. Fundamentele </a:t>
            </a:r>
            <a:r>
              <a:rPr lang="nl-BE" altLang="nl-BE" sz="3600" i="1" dirty="0" err="1"/>
              <a:t>waardeopties</a:t>
            </a:r>
            <a:endParaRPr lang="en-US" altLang="nl-BE" sz="3600" i="1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5F67EF1-1D0D-7D60-D976-FB3676D03D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b="1" dirty="0"/>
              <a:t>Fundamentele menselijke waardigheid versus kwaliteit van leven</a:t>
            </a:r>
          </a:p>
          <a:p>
            <a:pPr lvl="1">
              <a:buFontTx/>
              <a:buChar char="•"/>
            </a:pPr>
            <a:r>
              <a:rPr lang="nl-BE" altLang="nl-BE" dirty="0"/>
              <a:t>Fundamenteel respect voor het menselijk leven</a:t>
            </a:r>
          </a:p>
          <a:p>
            <a:pPr lvl="1">
              <a:buFontTx/>
              <a:buChar char="•"/>
            </a:pPr>
            <a:r>
              <a:rPr lang="nl-BE" altLang="nl-BE" dirty="0"/>
              <a:t>Waardigheid is dieper gefundeerd dan ‘kwaliteit van leven’</a:t>
            </a:r>
          </a:p>
          <a:p>
            <a:pPr lvl="1">
              <a:buFontTx/>
              <a:buChar char="•"/>
            </a:pPr>
            <a:r>
              <a:rPr lang="nl-BE" altLang="nl-BE" i="1" dirty="0" err="1"/>
              <a:t>Dignity</a:t>
            </a:r>
            <a:r>
              <a:rPr lang="nl-BE" altLang="nl-BE" i="1" dirty="0"/>
              <a:t> of </a:t>
            </a:r>
            <a:r>
              <a:rPr lang="nl-BE" altLang="nl-BE" i="1" dirty="0" err="1"/>
              <a:t>identiy</a:t>
            </a:r>
            <a:r>
              <a:rPr lang="nl-BE" altLang="nl-BE" dirty="0"/>
              <a:t> versus </a:t>
            </a:r>
            <a:r>
              <a:rPr lang="nl-BE" altLang="nl-BE" i="1" dirty="0" err="1"/>
              <a:t>Menschenwürde</a:t>
            </a:r>
            <a:endParaRPr lang="en-US" altLang="nl-BE" i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427EBA3-BE2E-E3FA-B823-C0D778AA8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3. Zwangerschapsafbreking na PD</a:t>
            </a:r>
            <a:br>
              <a:rPr lang="nl-BE" altLang="nl-BE" sz="3600" dirty="0"/>
            </a:br>
            <a:r>
              <a:rPr lang="nl-BE" altLang="nl-BE" sz="3600" i="1" dirty="0"/>
              <a:t>3.3. Fundamentele </a:t>
            </a:r>
            <a:r>
              <a:rPr lang="nl-BE" altLang="nl-BE" sz="3600" i="1" dirty="0" err="1"/>
              <a:t>waardeopties</a:t>
            </a:r>
            <a:endParaRPr lang="en-US" altLang="nl-BE" sz="3600" i="1" dirty="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8339418-1268-72E3-50B2-A6E18792F0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nl-BE" altLang="nl-BE"/>
          </a:p>
          <a:p>
            <a:pPr lvl="1">
              <a:buFontTx/>
              <a:buChar char="•"/>
            </a:pPr>
            <a:r>
              <a:rPr lang="nl-BE" altLang="nl-BE"/>
              <a:t>Kwaliteit van leven is moeilijk objectief vast te stellen</a:t>
            </a:r>
          </a:p>
          <a:p>
            <a:pPr lvl="1">
              <a:buFontTx/>
              <a:buChar char="•"/>
            </a:pPr>
            <a:r>
              <a:rPr lang="nl-BE" altLang="nl-BE"/>
              <a:t>Gevaar van ‘bias’ bij ouders</a:t>
            </a:r>
          </a:p>
          <a:p>
            <a:pPr lvl="1">
              <a:buFontTx/>
              <a:buChar char="•"/>
            </a:pPr>
            <a:r>
              <a:rPr lang="nl-BE" altLang="nl-BE"/>
              <a:t>Onzekerheid over ernst van aandoening, behandelbaarheid, belasting voor kind en ouders, …</a:t>
            </a:r>
          </a:p>
          <a:p>
            <a:pPr lvl="1">
              <a:buFontTx/>
              <a:buChar char="•"/>
            </a:pPr>
            <a:r>
              <a:rPr lang="nl-BE" altLang="nl-BE"/>
              <a:t>Gaafheid van lichaam en geest geen maatstaf voor kwaliteit van leven</a:t>
            </a:r>
            <a:endParaRPr lang="en-US" altLang="nl-B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292F1EC-5271-869F-0654-7A7BC6873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b="1" dirty="0"/>
              <a:t>Inleiding (2)</a:t>
            </a:r>
            <a:endParaRPr lang="en-US" altLang="nl-BE" b="1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5B1A431-0420-D6C8-7A6B-E3F104BDD0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FontTx/>
              <a:buNone/>
            </a:pPr>
            <a:endParaRPr lang="nl-BE" altLang="nl-BE"/>
          </a:p>
          <a:p>
            <a:pPr lvl="1">
              <a:buFontTx/>
              <a:buChar char="•"/>
            </a:pPr>
            <a:r>
              <a:rPr lang="nl-BE" altLang="nl-BE"/>
              <a:t>Kan je een ongeboren kind met een aandoening/beperking het leven ontzeggen?</a:t>
            </a:r>
          </a:p>
          <a:p>
            <a:pPr lvl="1">
              <a:buFontTx/>
              <a:buChar char="•"/>
            </a:pPr>
            <a:r>
              <a:rPr lang="nl-BE" altLang="nl-BE"/>
              <a:t>Is het gerechtvaardigd een kind met een aandoening/beperking ter wereld te brengen terwijl je dat had kunnen vermijden?</a:t>
            </a:r>
            <a:endParaRPr lang="en-US" altLang="nl-BE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8D0FCCA-9220-48DA-9D26-01ADAAA579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3. Zwangerschapsafbreking na PD</a:t>
            </a:r>
            <a:br>
              <a:rPr lang="nl-BE" altLang="nl-BE" sz="3600" dirty="0"/>
            </a:br>
            <a:r>
              <a:rPr lang="nl-BE" altLang="nl-BE" sz="3600" i="1" dirty="0"/>
              <a:t>3.3. Fundamentele </a:t>
            </a:r>
            <a:r>
              <a:rPr lang="nl-BE" altLang="nl-BE" sz="3600" i="1" dirty="0" err="1"/>
              <a:t>waardeopties</a:t>
            </a:r>
            <a:endParaRPr lang="en-US" altLang="nl-BE" sz="3600" i="1" dirty="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DA63BA8-33A4-EDDD-C71B-502B1A4370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b="1" dirty="0"/>
              <a:t>Respect voor autonomie in verbondenheid</a:t>
            </a:r>
          </a:p>
          <a:p>
            <a:pPr lvl="1">
              <a:buFontTx/>
              <a:buChar char="•"/>
            </a:pPr>
            <a:r>
              <a:rPr lang="nl-BE" altLang="nl-BE" dirty="0"/>
              <a:t>Individuele zelfbeschikking</a:t>
            </a:r>
          </a:p>
          <a:p>
            <a:pPr lvl="1">
              <a:buFontTx/>
              <a:buChar char="•"/>
            </a:pPr>
            <a:r>
              <a:rPr lang="nl-BE" altLang="nl-BE" dirty="0"/>
              <a:t>Autonomie in verbondenheid</a:t>
            </a:r>
          </a:p>
          <a:p>
            <a:pPr lvl="1">
              <a:buFontTx/>
              <a:buChar char="•"/>
            </a:pPr>
            <a:r>
              <a:rPr lang="nl-BE" altLang="nl-BE" dirty="0"/>
              <a:t>Verantwoordelijkheid voor elkaar opnemen</a:t>
            </a:r>
          </a:p>
          <a:p>
            <a:pPr lvl="1">
              <a:buFontTx/>
              <a:buChar char="•"/>
            </a:pPr>
            <a:r>
              <a:rPr lang="nl-BE" altLang="nl-BE" i="1" dirty="0"/>
              <a:t>Verantwoorde </a:t>
            </a:r>
            <a:r>
              <a:rPr lang="nl-BE" altLang="nl-BE" dirty="0"/>
              <a:t>keuze staat centraal</a:t>
            </a:r>
          </a:p>
          <a:p>
            <a:pPr lvl="1">
              <a:buFontTx/>
              <a:buChar char="•"/>
            </a:pPr>
            <a:r>
              <a:rPr lang="nl-BE" altLang="nl-BE" dirty="0"/>
              <a:t>Verbondenheid gaat aan ons vooraf: passiviteit in elk menselijk leven</a:t>
            </a:r>
            <a:endParaRPr lang="en-US" altLang="nl-BE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8A9A508-1F9E-D7A4-22E1-C6461BC57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3. Zwangerschapsafbreking na PD</a:t>
            </a:r>
            <a:br>
              <a:rPr lang="nl-BE" altLang="nl-BE" sz="3600" dirty="0"/>
            </a:br>
            <a:r>
              <a:rPr lang="nl-BE" altLang="nl-BE" sz="3600" i="1" dirty="0"/>
              <a:t>3.3. Fundamentele </a:t>
            </a:r>
            <a:r>
              <a:rPr lang="nl-BE" altLang="nl-BE" sz="3600" i="1" dirty="0" err="1"/>
              <a:t>waardeopties</a:t>
            </a:r>
            <a:endParaRPr lang="en-US" altLang="nl-BE" sz="3600" i="1" dirty="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D4C6564-71AC-8AD0-77AC-2038507252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nl-BE" altLang="nl-BE" sz="2800" b="1" dirty="0"/>
              <a:t>Maatschappelijke verantwoordelijkheid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nl-BE" altLang="nl-BE" sz="2400" dirty="0"/>
              <a:t>Maatschappelijke perceptie: lijden doet afbreuk aan menselijke waardigheid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nl-BE" altLang="nl-BE" sz="2400" dirty="0"/>
              <a:t>Lijden als deel van </a:t>
            </a:r>
            <a:r>
              <a:rPr lang="nl-BE" altLang="nl-BE" sz="2400" i="1" dirty="0" err="1"/>
              <a:t>condition</a:t>
            </a:r>
            <a:r>
              <a:rPr lang="nl-BE" altLang="nl-BE" sz="2400" i="1" dirty="0"/>
              <a:t> </a:t>
            </a:r>
            <a:r>
              <a:rPr lang="nl-BE" altLang="nl-BE" sz="2400" i="1" dirty="0" err="1"/>
              <a:t>humaine</a:t>
            </a:r>
            <a:endParaRPr lang="nl-BE" altLang="nl-BE" sz="2400" dirty="0"/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nl-BE" altLang="nl-BE" sz="2400" dirty="0"/>
              <a:t>Toekomstig lijden zoveel mogelijk vermijden; maar geen recht op voorkomen van lijden ten koste van leven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nl-BE" altLang="nl-BE" sz="2400" dirty="0"/>
              <a:t>Zin valt niet samen met vrij zijn van leed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nl-BE" altLang="nl-BE" sz="2400" dirty="0"/>
              <a:t>Leefbaarheid en lijden zijn handicap- en </a:t>
            </a:r>
            <a:r>
              <a:rPr lang="nl-BE" altLang="nl-BE" sz="2400" dirty="0" err="1"/>
              <a:t>persoons-gebonden</a:t>
            </a:r>
            <a:r>
              <a:rPr lang="nl-BE" altLang="nl-BE" sz="2400" dirty="0"/>
              <a:t> en hangen mede af van inzet omgeving</a:t>
            </a:r>
            <a:endParaRPr lang="en-US" altLang="nl-BE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A9BB7B7-4C14-2163-328D-3AAE51EB93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3. Zwangerschapsafbreking na PD</a:t>
            </a:r>
            <a:br>
              <a:rPr lang="nl-BE" altLang="nl-BE" sz="3600" dirty="0"/>
            </a:br>
            <a:r>
              <a:rPr lang="nl-BE" altLang="nl-BE" sz="3600" i="1" dirty="0"/>
              <a:t>3.4. Waardeafweging</a:t>
            </a:r>
            <a:endParaRPr lang="en-US" altLang="nl-BE" sz="3600" i="1" dirty="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7CEC578-194E-4969-44FA-DA08B6BE7C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nl-BE" altLang="nl-BE" sz="2800" b="1" dirty="0"/>
              <a:t>Algemene principes en bijzondere omstandigheden</a:t>
            </a:r>
          </a:p>
          <a:p>
            <a:pPr>
              <a:lnSpc>
                <a:spcPct val="80000"/>
              </a:lnSpc>
            </a:pPr>
            <a:r>
              <a:rPr lang="nl-BE" altLang="nl-BE" sz="2800" b="1" dirty="0"/>
              <a:t>Waarden in conflict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nl-BE" altLang="nl-BE" sz="2400" dirty="0"/>
              <a:t>ZA impliceert een conflictsituatie: waarden worden altijd tekort gedaan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nl-BE" altLang="nl-BE" sz="2400" dirty="0"/>
              <a:t>Nooit kiezen voor één waarde maar ernstige nood vanuit perspectief van kind en ouders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nl-BE" altLang="nl-BE" sz="2400" dirty="0"/>
              <a:t>ZA is steeds een onwaarde: conflictsituatie oplossen door leven te redden en draagkracht ouders te ondersteunen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nl-BE" altLang="nl-BE" sz="2400" dirty="0"/>
              <a:t>Soms kan conflictsituatie niet opgelost worden  → respect voor autonomie vs. eerbied voor leven: gewetenskeuze moet gerespecteerd worden</a:t>
            </a:r>
            <a:endParaRPr lang="en-US" altLang="nl-BE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3E8BC48-F6DD-4153-1F85-29E319BE2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3. Zwangerschapsafbreking na PD</a:t>
            </a:r>
            <a:br>
              <a:rPr lang="nl-BE" altLang="nl-BE" sz="3600" dirty="0"/>
            </a:br>
            <a:r>
              <a:rPr lang="nl-BE" altLang="nl-BE" sz="3600" i="1" dirty="0"/>
              <a:t>3.4. Waardeafweging</a:t>
            </a:r>
            <a:endParaRPr lang="en-US" altLang="nl-BE" sz="3600" i="1" dirty="0"/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7E34A345-8950-4F0F-8B77-34AFF1B43B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nl-BE" altLang="nl-BE" b="1" dirty="0"/>
              <a:t>Proportionele afweging</a:t>
            </a:r>
            <a:r>
              <a:rPr lang="nl-BE" altLang="nl-BE" dirty="0"/>
              <a:t>:</a:t>
            </a:r>
          </a:p>
          <a:p>
            <a:pPr lvl="1">
              <a:buFontTx/>
              <a:buChar char="•"/>
              <a:defRPr/>
            </a:pPr>
            <a:r>
              <a:rPr lang="nl-BE" altLang="nl-BE" dirty="0"/>
              <a:t>Respect voor autonomie: vraag van ouders door medische, psychologische en morele begeleiding uitzuiveren tot autonoom besluit → invoelbare gewetenskeuze</a:t>
            </a:r>
          </a:p>
          <a:p>
            <a:pPr lvl="1">
              <a:buFontTx/>
              <a:buChar char="•"/>
              <a:defRPr/>
            </a:pPr>
            <a:r>
              <a:rPr lang="nl-BE" altLang="nl-BE" dirty="0"/>
              <a:t>Respect voor leven: toetsing aan klinische criteria (ernst van aandoening, behandelbaarheid, levensverwachting, kwaliteit van leven,...)</a:t>
            </a:r>
            <a:endParaRPr lang="en-US" altLang="nl-BE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B61A350-965D-9E9C-BB29-BED84AA18F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3. Zwangerschapsafbreking na PD</a:t>
            </a:r>
            <a:br>
              <a:rPr lang="nl-BE" altLang="nl-BE" sz="3600" dirty="0"/>
            </a:br>
            <a:r>
              <a:rPr lang="nl-BE" altLang="nl-BE" sz="3600" i="1" dirty="0"/>
              <a:t>3.4. Waardeafweging</a:t>
            </a:r>
            <a:endParaRPr lang="en-US" altLang="nl-BE" sz="3600" i="1" dirty="0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E3BBAF5-F8DA-ADBA-0D83-EC3899623D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nl-BE" altLang="nl-BE"/>
              <a:t>Proportionaliteit: afweging van verwachte lijden en ZA → ernst van situatie is bepalend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nl-BE" altLang="nl-BE"/>
              <a:t>ZA gaat in tegen ‘respect voor menselijk leven’, maar menselijk handelen is steeds ingekaderd in concrete context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nl-BE" altLang="nl-BE"/>
              <a:t>ZA enkel gelegitimeerd als uitzonderlijke handeling in geval van zware medische redenen op basis van grondige gewetensafweging</a:t>
            </a:r>
            <a:endParaRPr lang="en-US" altLang="nl-BE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31ABB40-DEB4-FD5C-B16B-9BF3B5431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3. Zwangerschapsafbreking na PD</a:t>
            </a:r>
            <a:br>
              <a:rPr lang="nl-BE" altLang="nl-BE" sz="3600" dirty="0"/>
            </a:br>
            <a:r>
              <a:rPr lang="nl-BE" altLang="nl-BE" sz="3600" i="1" dirty="0"/>
              <a:t>3.5. Zorgproces</a:t>
            </a:r>
            <a:endParaRPr lang="en-US" altLang="nl-BE" sz="3600" i="1" dirty="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BAAFA4B-D7CF-CBC3-42E2-012042417D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b="1" dirty="0"/>
              <a:t>Ouders die zwangerschap willen verderzetten</a:t>
            </a:r>
          </a:p>
          <a:p>
            <a:pPr lvl="1">
              <a:buFontTx/>
              <a:buChar char="•"/>
            </a:pPr>
            <a:r>
              <a:rPr lang="nl-BE" altLang="nl-BE" dirty="0"/>
              <a:t>Gespecialiseerde prenatale zorg</a:t>
            </a:r>
          </a:p>
          <a:p>
            <a:pPr lvl="1">
              <a:buFontTx/>
              <a:buChar char="•"/>
            </a:pPr>
            <a:r>
              <a:rPr lang="nl-BE" altLang="nl-BE" dirty="0"/>
              <a:t>Verwijzing naar patiënten- of oudervereniging, mantelzorg</a:t>
            </a:r>
          </a:p>
          <a:p>
            <a:pPr lvl="1">
              <a:buFontTx/>
              <a:buChar char="•"/>
            </a:pPr>
            <a:r>
              <a:rPr lang="nl-BE" altLang="nl-BE" dirty="0"/>
              <a:t>Zorgtraject voor gezin uitstippelen</a:t>
            </a:r>
            <a:endParaRPr lang="en-US" altLang="nl-BE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735340A-D8E7-1663-048B-F253F4642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3. Zwangerschapsafbreking na PD</a:t>
            </a:r>
            <a:br>
              <a:rPr lang="nl-BE" altLang="nl-BE" sz="3600" dirty="0"/>
            </a:br>
            <a:r>
              <a:rPr lang="nl-BE" altLang="nl-BE" sz="3600" i="1" dirty="0"/>
              <a:t>3.5. Zorgproces</a:t>
            </a:r>
            <a:endParaRPr lang="en-US" altLang="nl-BE" sz="3600" i="1" dirty="0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1656127-1472-3FDF-D018-5F775F17B8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b="1" dirty="0"/>
              <a:t>Ouders die zwangerschap willen afbreken</a:t>
            </a:r>
          </a:p>
          <a:p>
            <a:pPr lvl="1">
              <a:buFontTx/>
              <a:buChar char="•"/>
            </a:pPr>
            <a:r>
              <a:rPr lang="nl-BE" altLang="nl-BE" dirty="0"/>
              <a:t>Uitleg over verloop ZA</a:t>
            </a:r>
          </a:p>
          <a:p>
            <a:pPr lvl="1">
              <a:buFontTx/>
              <a:buChar char="•"/>
            </a:pPr>
            <a:r>
              <a:rPr lang="nl-BE" altLang="nl-BE" dirty="0"/>
              <a:t>Hoe wensen ouders afscheid te nemen?</a:t>
            </a:r>
          </a:p>
          <a:p>
            <a:pPr lvl="1">
              <a:buFontTx/>
              <a:buChar char="•"/>
            </a:pPr>
            <a:r>
              <a:rPr lang="nl-BE" altLang="nl-BE" dirty="0"/>
              <a:t>Diagnostisch onderzoek van foetus</a:t>
            </a:r>
          </a:p>
          <a:p>
            <a:pPr lvl="1">
              <a:buFontTx/>
              <a:buChar char="•"/>
            </a:pPr>
            <a:r>
              <a:rPr lang="nl-BE" altLang="nl-BE" dirty="0"/>
              <a:t>Optimale professionele begeleiding</a:t>
            </a:r>
          </a:p>
          <a:p>
            <a:pPr lvl="1">
              <a:buFontTx/>
              <a:buChar char="•"/>
            </a:pPr>
            <a:r>
              <a:rPr lang="nl-BE" altLang="nl-BE" dirty="0"/>
              <a:t>Afspraken rond bekendmaking</a:t>
            </a:r>
          </a:p>
          <a:p>
            <a:pPr lvl="1">
              <a:buFontTx/>
              <a:buChar char="•"/>
            </a:pPr>
            <a:r>
              <a:rPr lang="nl-BE" altLang="nl-BE" dirty="0"/>
              <a:t>Nazorg</a:t>
            </a:r>
            <a:endParaRPr lang="en-US" altLang="nl-BE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CBD131D-8416-EBEB-2DBD-A91B62079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4812" y="1466782"/>
            <a:ext cx="8334375" cy="3924436"/>
          </a:xfrm>
        </p:spPr>
        <p:txBody>
          <a:bodyPr/>
          <a:lstStyle/>
          <a:p>
            <a:r>
              <a:rPr lang="nl-BE" altLang="nl-BE" sz="3300" b="1" dirty="0"/>
              <a:t>        4. Ethische besluitvorming</a:t>
            </a:r>
            <a:br>
              <a:rPr lang="nl-BE" altLang="nl-BE" sz="3600" dirty="0"/>
            </a:br>
            <a:r>
              <a:rPr lang="nl-BE" altLang="nl-BE" sz="3600" dirty="0"/>
              <a:t>	</a:t>
            </a:r>
            <a:r>
              <a:rPr lang="nl-BE" altLang="nl-BE" sz="2800" i="1" dirty="0"/>
              <a:t>4.1. Ziekenhuis</a:t>
            </a:r>
            <a:br>
              <a:rPr lang="nl-BE" altLang="nl-BE" sz="2800" i="1" dirty="0"/>
            </a:br>
            <a:r>
              <a:rPr lang="nl-BE" altLang="nl-BE" sz="2800" i="1" dirty="0"/>
              <a:t>	4.2. Ouders en ongeboren kind</a:t>
            </a:r>
            <a:br>
              <a:rPr lang="nl-BE" altLang="nl-BE" sz="2800" i="1" dirty="0"/>
            </a:br>
            <a:r>
              <a:rPr lang="nl-BE" altLang="nl-BE" sz="2800" i="1" dirty="0"/>
              <a:t>	4.3. Hulpverlenend team</a:t>
            </a:r>
            <a:br>
              <a:rPr lang="nl-BE" altLang="nl-BE" sz="2800" i="1" dirty="0"/>
            </a:br>
            <a:r>
              <a:rPr lang="nl-BE" altLang="nl-BE" sz="2800" i="1" dirty="0"/>
              <a:t>	4.4. Samenleving</a:t>
            </a:r>
            <a:br>
              <a:rPr lang="nl-BE" altLang="nl-BE" sz="2800" i="1" dirty="0"/>
            </a:br>
            <a:r>
              <a:rPr lang="nl-BE" altLang="nl-BE" sz="2800" i="1" dirty="0"/>
              <a:t>	</a:t>
            </a:r>
            <a:br>
              <a:rPr lang="nl-BE" altLang="nl-BE" sz="3600" i="1" dirty="0"/>
            </a:br>
            <a:endParaRPr lang="en-US" altLang="nl-BE" sz="3600" i="1" dirty="0"/>
          </a:p>
        </p:txBody>
      </p:sp>
    </p:spTree>
    <p:extLst>
      <p:ext uri="{BB962C8B-B14F-4D97-AF65-F5344CB8AC3E}">
        <p14:creationId xmlns:p14="http://schemas.microsoft.com/office/powerpoint/2010/main" val="41467603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753CC46-CD85-4EEB-CA9D-D46B62C89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4. Ethische besluitvorming</a:t>
            </a:r>
            <a:br>
              <a:rPr lang="nl-BE" altLang="nl-BE" sz="3600" dirty="0"/>
            </a:br>
            <a:r>
              <a:rPr lang="nl-BE" altLang="nl-BE" sz="3600" i="1" dirty="0"/>
              <a:t>4.1. Ziekenhuis</a:t>
            </a:r>
            <a:endParaRPr lang="en-US" altLang="nl-BE" sz="3600" dirty="0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EE460A8-4A5E-D796-7E0E-3101A11C05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/>
              <a:t>Kwaliteit van zorg voor patiënten bewaken (samenwerking met centrum menselijke erfelijkheid, Fara, ouderverenigingen, zelfhulpgroepen)</a:t>
            </a:r>
          </a:p>
          <a:p>
            <a:endParaRPr lang="nl-BE" altLang="nl-BE"/>
          </a:p>
          <a:p>
            <a:r>
              <a:rPr lang="nl-BE" altLang="nl-BE"/>
              <a:t>Hulpverleners ondersteunen</a:t>
            </a:r>
          </a:p>
          <a:p>
            <a:pPr>
              <a:buFont typeface="Wingdings" panose="05000000000000000000" pitchFamily="2" charset="2"/>
              <a:buNone/>
            </a:pPr>
            <a:endParaRPr lang="en-US" altLang="nl-BE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793412C-B4C7-568B-C970-B958BB623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4. Ethische besluitvorming</a:t>
            </a:r>
            <a:br>
              <a:rPr lang="nl-BE" altLang="nl-BE" sz="3600" dirty="0"/>
            </a:br>
            <a:r>
              <a:rPr lang="nl-BE" altLang="nl-BE" sz="3600" i="1" dirty="0"/>
              <a:t>4.1. Ziekenhuis</a:t>
            </a:r>
            <a:endParaRPr lang="en-US" altLang="nl-BE" sz="3600" i="1" dirty="0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9B75306-3A35-7386-11EE-78D22BF04B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BE" altLang="nl-BE" sz="2400"/>
              <a:t>Via ethisch instellingsbeleid (ethische visie én richtlijnen) inzake PD en ZA (ongewenste praktijken voorkomen + klaarheid in verantwoordelijken + interdisciplinair werken) structurele bespreekbaarheid garanderen</a:t>
            </a:r>
          </a:p>
          <a:p>
            <a:pPr>
              <a:lnSpc>
                <a:spcPct val="90000"/>
              </a:lnSpc>
            </a:pPr>
            <a:endParaRPr lang="nl-BE" altLang="nl-BE" sz="2400"/>
          </a:p>
          <a:p>
            <a:pPr>
              <a:lnSpc>
                <a:spcPct val="90000"/>
              </a:lnSpc>
            </a:pPr>
            <a:r>
              <a:rPr lang="nl-BE" altLang="nl-BE" sz="2400"/>
              <a:t>Ethisch beleid kenbaar maken + kritische reflectie stimuleren</a:t>
            </a:r>
          </a:p>
          <a:p>
            <a:pPr>
              <a:lnSpc>
                <a:spcPct val="90000"/>
              </a:lnSpc>
            </a:pPr>
            <a:endParaRPr lang="nl-BE" altLang="nl-BE" sz="2400"/>
          </a:p>
          <a:p>
            <a:pPr>
              <a:lnSpc>
                <a:spcPct val="90000"/>
              </a:lnSpc>
            </a:pPr>
            <a:r>
              <a:rPr lang="nl-BE" altLang="nl-BE" sz="2400"/>
              <a:t>Geen checklist-achtige toepassing die persoonlijke waarden van hulpverlener marginaliseert</a:t>
            </a:r>
            <a:endParaRPr lang="en-US" altLang="nl-BE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B4D5855-516B-F1BC-5CD5-143E062932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1. Achtergrond</a:t>
            </a:r>
            <a:endParaRPr lang="en-US" altLang="nl-BE" sz="3600" b="1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4F4E646-F05A-12A6-92E6-A90F93DE64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/>
              <a:t>ZA om niet-medische redenen: begeleidingsopdracht.</a:t>
            </a:r>
          </a:p>
          <a:p>
            <a:pPr>
              <a:buFont typeface="Wingdings" panose="05000000000000000000" pitchFamily="2" charset="2"/>
              <a:buNone/>
            </a:pPr>
            <a:endParaRPr lang="nl-BE" altLang="nl-BE"/>
          </a:p>
          <a:p>
            <a:r>
              <a:rPr lang="nl-BE" altLang="nl-BE"/>
              <a:t>ZA na PD: hoe waardigheidsbevorderende zorg realiseren?</a:t>
            </a:r>
          </a:p>
          <a:p>
            <a:pPr>
              <a:buFont typeface="Wingdings" panose="05000000000000000000" pitchFamily="2" charset="2"/>
              <a:buNone/>
            </a:pPr>
            <a:endParaRPr lang="nl-BE" altLang="nl-BE"/>
          </a:p>
          <a:p>
            <a:pPr>
              <a:buFont typeface="Wingdings" panose="05000000000000000000" pitchFamily="2" charset="2"/>
              <a:buNone/>
            </a:pPr>
            <a:endParaRPr lang="en-US" altLang="nl-BE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3D08D6F-7FC4-4ED6-A28B-D3874764E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4. Ethische besluitvorming</a:t>
            </a:r>
            <a:br>
              <a:rPr lang="nl-BE" altLang="nl-BE" sz="3600" dirty="0"/>
            </a:br>
            <a:r>
              <a:rPr lang="nl-BE" altLang="nl-BE" sz="3600" i="1" dirty="0"/>
              <a:t>4.2. Ouders en ongeboren kind</a:t>
            </a:r>
            <a:endParaRPr lang="en-US" altLang="nl-BE" sz="3600" i="1" dirty="0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18CCB043-1B46-EE35-0F27-E9A9EDFCC3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sz="2800"/>
              <a:t>Drie-partner-relatie: ouders, ongeboren kind, hulpverlener</a:t>
            </a:r>
          </a:p>
          <a:p>
            <a:endParaRPr lang="nl-BE" altLang="nl-BE" sz="2800"/>
          </a:p>
          <a:p>
            <a:r>
              <a:rPr lang="nl-BE" altLang="nl-BE" sz="2800"/>
              <a:t>Exploratie en overleg tussen alle betrokkenen</a:t>
            </a:r>
          </a:p>
          <a:p>
            <a:endParaRPr lang="nl-BE" altLang="nl-BE" sz="2800"/>
          </a:p>
          <a:p>
            <a:r>
              <a:rPr lang="nl-BE" altLang="nl-BE" sz="2800"/>
              <a:t>Ouders moeten bereid zijn aan deze exploratie en overleg deel te nemen (pseudo-vragen uitzuiveren, onjuiste info corrigeren,...) </a:t>
            </a:r>
            <a:endParaRPr lang="en-US" altLang="nl-BE" sz="2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4D6DF101-E896-0344-92C6-BD47C8460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4. Ethische besluitvorming</a:t>
            </a:r>
            <a:br>
              <a:rPr lang="nl-BE" altLang="nl-BE" sz="3600" dirty="0"/>
            </a:br>
            <a:r>
              <a:rPr lang="nl-BE" altLang="nl-BE" sz="3600" i="1" dirty="0"/>
              <a:t>4.2. Ouders en ongeboren kind</a:t>
            </a:r>
            <a:endParaRPr lang="en-US" altLang="nl-BE" sz="3600" i="1" dirty="0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17B85C9-2704-B4CE-5F18-23643749D0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BE" altLang="nl-BE" sz="2800"/>
              <a:t>Geen ZA ‘zonder verder overleg’; ‘wil van ouders’ moet geëxploreerd worden</a:t>
            </a:r>
          </a:p>
          <a:p>
            <a:pPr>
              <a:lnSpc>
                <a:spcPct val="90000"/>
              </a:lnSpc>
            </a:pPr>
            <a:r>
              <a:rPr lang="nl-BE" altLang="nl-BE" sz="2800"/>
              <a:t>Beslissing moet resultaat zijn van streven naar consensus</a:t>
            </a:r>
          </a:p>
          <a:p>
            <a:pPr>
              <a:lnSpc>
                <a:spcPct val="90000"/>
              </a:lnSpc>
            </a:pPr>
            <a:r>
              <a:rPr lang="nl-BE" altLang="nl-BE" sz="2800"/>
              <a:t>Groeien naar gewetenskeuze</a:t>
            </a:r>
          </a:p>
          <a:p>
            <a:pPr>
              <a:lnSpc>
                <a:spcPct val="90000"/>
              </a:lnSpc>
            </a:pPr>
            <a:r>
              <a:rPr lang="en-US" altLang="nl-BE" sz="2800"/>
              <a:t>NIPT: ook bij vroege ZA is grondig afwegingsproces nodig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1D0A334-57F6-37B1-365F-332DEB35D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4. Ethische besluitvorming</a:t>
            </a:r>
            <a:br>
              <a:rPr lang="nl-BE" altLang="nl-BE" sz="3600" dirty="0"/>
            </a:br>
            <a:r>
              <a:rPr lang="nl-BE" altLang="nl-BE" sz="3600" i="1" dirty="0"/>
              <a:t>4.3. Hulpverlenend team</a:t>
            </a:r>
            <a:endParaRPr lang="en-US" altLang="nl-BE" sz="3600" i="1" dirty="0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1AD1F9D-7F58-745B-85EC-E0CF98FB40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/>
              <a:t>Nauwe samenwerkingsrelatie met alle hulpverleners</a:t>
            </a:r>
          </a:p>
          <a:p>
            <a:r>
              <a:rPr lang="nl-BE" altLang="nl-BE"/>
              <a:t>Vroege inschakeling van vroedvrouwen + richtlijnen voor samenwerking</a:t>
            </a:r>
          </a:p>
          <a:p>
            <a:r>
              <a:rPr lang="nl-BE" altLang="nl-BE"/>
              <a:t>Eindverantwoordelijke is gynaecoloog</a:t>
            </a:r>
          </a:p>
          <a:p>
            <a:r>
              <a:rPr lang="en-US" altLang="nl-BE"/>
              <a:t>Gewetensvrijheid respecteren</a:t>
            </a:r>
          </a:p>
          <a:p>
            <a:r>
              <a:rPr lang="en-US" altLang="nl-BE"/>
              <a:t>Vroedvrouw mag geen ZA uitvoeren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CD26B86A-5EC7-2E57-72E7-59B302D5D7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4. Ethische besluitvorming</a:t>
            </a:r>
            <a:br>
              <a:rPr lang="nl-BE" altLang="nl-BE" sz="3600" dirty="0"/>
            </a:br>
            <a:r>
              <a:rPr lang="nl-BE" altLang="nl-BE" sz="3600" i="1" dirty="0"/>
              <a:t>4.4. Samenleving</a:t>
            </a:r>
            <a:endParaRPr lang="en-US" altLang="nl-BE" sz="3600" i="1" dirty="0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DA0C9A3-AC5D-543A-0966-20711388F8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dirty="0"/>
              <a:t>Respect voor gehandicapte kinderen en hun ouders</a:t>
            </a:r>
          </a:p>
          <a:p>
            <a:r>
              <a:rPr lang="nl-BE" altLang="nl-BE" dirty="0"/>
              <a:t>Investeren in </a:t>
            </a:r>
            <a:r>
              <a:rPr lang="nl-BE" altLang="nl-BE" dirty="0" err="1"/>
              <a:t>psycho-sociale</a:t>
            </a:r>
            <a:r>
              <a:rPr lang="nl-BE" altLang="nl-BE" dirty="0"/>
              <a:t> begeleiding</a:t>
            </a:r>
          </a:p>
          <a:p>
            <a:r>
              <a:rPr lang="nl-BE" altLang="nl-BE" dirty="0"/>
              <a:t>Geen maatschappelijke druk op beslissingsproces (</a:t>
            </a:r>
            <a:r>
              <a:rPr lang="nl-BE" altLang="nl-BE" dirty="0" err="1"/>
              <a:t>cfr</a:t>
            </a:r>
            <a:r>
              <a:rPr lang="nl-BE" altLang="nl-BE" dirty="0"/>
              <a:t>. </a:t>
            </a:r>
            <a:r>
              <a:rPr lang="nl-BE" altLang="nl-BE"/>
              <a:t>NIPT)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nl-B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CBD131D-8416-EBEB-2DBD-A91B62079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4812" y="1466782"/>
            <a:ext cx="8334375" cy="3924436"/>
          </a:xfrm>
        </p:spPr>
        <p:txBody>
          <a:bodyPr/>
          <a:lstStyle/>
          <a:p>
            <a:r>
              <a:rPr lang="nl-BE" altLang="nl-BE" sz="3300" b="1" dirty="0"/>
              <a:t>        2. Prenatale Diagnostiek</a:t>
            </a:r>
            <a:br>
              <a:rPr lang="nl-BE" altLang="nl-BE" sz="3600" dirty="0"/>
            </a:br>
            <a:r>
              <a:rPr lang="nl-BE" altLang="nl-BE" sz="3600" dirty="0"/>
              <a:t>	</a:t>
            </a:r>
            <a:r>
              <a:rPr lang="nl-BE" altLang="nl-BE" sz="2800" i="1" dirty="0"/>
              <a:t>2.1. Doel</a:t>
            </a:r>
            <a:br>
              <a:rPr lang="nl-BE" altLang="nl-BE" sz="2800" i="1" dirty="0"/>
            </a:br>
            <a:r>
              <a:rPr lang="nl-BE" altLang="nl-BE" sz="2800" i="1" dirty="0"/>
              <a:t>	2.2. Methoden</a:t>
            </a:r>
            <a:br>
              <a:rPr lang="nl-BE" altLang="nl-BE" sz="2800" i="1" dirty="0"/>
            </a:br>
            <a:r>
              <a:rPr lang="nl-BE" altLang="nl-BE" sz="2800" i="1" dirty="0"/>
              <a:t>	2.3. Beleving van PD</a:t>
            </a:r>
            <a:br>
              <a:rPr lang="nl-BE" altLang="nl-BE" sz="2800" i="1" dirty="0"/>
            </a:br>
            <a:r>
              <a:rPr lang="nl-BE" altLang="nl-BE" sz="2800" i="1" dirty="0"/>
              <a:t>	2.4. Ethische uitgangspunten</a:t>
            </a:r>
            <a:br>
              <a:rPr lang="nl-BE" altLang="nl-BE" sz="2800" i="1" dirty="0"/>
            </a:br>
            <a:r>
              <a:rPr lang="nl-BE" altLang="nl-BE" sz="2800" i="1" dirty="0"/>
              <a:t>	2.5. Zorgproces inzake PD</a:t>
            </a:r>
            <a:br>
              <a:rPr lang="nl-BE" altLang="nl-BE" sz="3600" i="1" dirty="0"/>
            </a:br>
            <a:endParaRPr lang="en-US" altLang="nl-BE" sz="3600" i="1" dirty="0"/>
          </a:p>
        </p:txBody>
      </p:sp>
    </p:spTree>
    <p:extLst>
      <p:ext uri="{BB962C8B-B14F-4D97-AF65-F5344CB8AC3E}">
        <p14:creationId xmlns:p14="http://schemas.microsoft.com/office/powerpoint/2010/main" val="361846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CBD131D-8416-EBEB-2DBD-A91B62079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2. Prenatale Diagnostiek</a:t>
            </a:r>
            <a:br>
              <a:rPr lang="nl-BE" altLang="nl-BE" sz="3600" b="1" dirty="0"/>
            </a:br>
            <a:r>
              <a:rPr lang="nl-BE" altLang="nl-BE" sz="3600" i="1" dirty="0"/>
              <a:t>2.1. Doel</a:t>
            </a:r>
            <a:endParaRPr lang="en-US" altLang="nl-BE" sz="3600" i="1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37A02DC-1BCB-6059-B152-76A26D2234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dirty="0"/>
              <a:t>Eventuele </a:t>
            </a:r>
            <a:r>
              <a:rPr lang="nl-BE" altLang="nl-BE" b="1" dirty="0"/>
              <a:t>afwijkingen</a:t>
            </a:r>
            <a:r>
              <a:rPr lang="nl-BE" altLang="nl-BE" dirty="0"/>
              <a:t> bij een foetus opsporen of uitsluiten.</a:t>
            </a:r>
          </a:p>
          <a:p>
            <a:r>
              <a:rPr lang="nl-BE" altLang="nl-BE" b="1" dirty="0"/>
              <a:t>Twee vormen</a:t>
            </a:r>
            <a:r>
              <a:rPr lang="nl-BE" altLang="nl-BE" dirty="0"/>
              <a:t>:</a:t>
            </a:r>
          </a:p>
          <a:p>
            <a:pPr lvl="1"/>
            <a:r>
              <a:rPr lang="nl-BE" altLang="nl-BE" dirty="0"/>
              <a:t>Screening: kans op aandoening inschatten</a:t>
            </a:r>
          </a:p>
          <a:p>
            <a:pPr lvl="1"/>
            <a:r>
              <a:rPr lang="nl-BE" altLang="nl-BE" dirty="0"/>
              <a:t>Diagnostiek: gericht onderzoek om aandoening vast te stellen</a:t>
            </a:r>
            <a:endParaRPr lang="en-US" altLang="nl-B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095D9C0-2B90-F561-9F0F-3B3C7FAE54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2. Prenatale Diagnostiek</a:t>
            </a:r>
            <a:br>
              <a:rPr lang="nl-BE" altLang="nl-BE" sz="3600" dirty="0"/>
            </a:br>
            <a:r>
              <a:rPr lang="nl-BE" altLang="nl-BE" sz="3600" i="1" dirty="0"/>
              <a:t>2.2. Methoden</a:t>
            </a:r>
            <a:endParaRPr lang="en-US" altLang="nl-BE" sz="3600" i="1" dirty="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3613868-ADE5-6D2F-7F37-BC0BB8CFF1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dirty="0"/>
              <a:t> </a:t>
            </a:r>
            <a:r>
              <a:rPr lang="nl-BE" altLang="nl-BE" b="1" dirty="0"/>
              <a:t>Methoden van prenatale screening</a:t>
            </a:r>
            <a:r>
              <a:rPr lang="nl-BE" altLang="nl-BE" dirty="0"/>
              <a:t>:</a:t>
            </a:r>
          </a:p>
          <a:p>
            <a:pPr lvl="1">
              <a:buFontTx/>
              <a:buChar char="•"/>
            </a:pPr>
            <a:r>
              <a:rPr lang="nl-BE" altLang="nl-BE" dirty="0"/>
              <a:t>Echografie (standaard 1/trimester)</a:t>
            </a:r>
          </a:p>
          <a:p>
            <a:pPr lvl="1">
              <a:buFontTx/>
              <a:buChar char="•"/>
            </a:pPr>
            <a:r>
              <a:rPr lang="nl-BE" altLang="nl-BE" dirty="0"/>
              <a:t>Niet-invasieve prenatale test (NIPT)</a:t>
            </a:r>
          </a:p>
          <a:p>
            <a:pPr lvl="2">
              <a:buFontTx/>
              <a:buChar char="•"/>
            </a:pPr>
            <a:r>
              <a:rPr lang="nl-BE" altLang="nl-BE" dirty="0"/>
              <a:t>Bloedtest met hoge betrouwbaarheid</a:t>
            </a:r>
          </a:p>
          <a:p>
            <a:pPr lvl="2">
              <a:buFontTx/>
              <a:buChar char="•"/>
            </a:pPr>
            <a:r>
              <a:rPr lang="nl-BE" altLang="nl-BE" dirty="0"/>
              <a:t>Niet-invasief – veilig </a:t>
            </a:r>
          </a:p>
          <a:p>
            <a:pPr lvl="2">
              <a:buFontTx/>
              <a:buChar char="•"/>
            </a:pPr>
            <a:r>
              <a:rPr lang="nl-BE" altLang="nl-BE" dirty="0"/>
              <a:t>Vroege opsporing (11-12 weken)</a:t>
            </a:r>
          </a:p>
          <a:p>
            <a:pPr lvl="2">
              <a:buFontTx/>
              <a:buChar char="•"/>
            </a:pPr>
            <a:r>
              <a:rPr lang="nl-BE" altLang="nl-BE" dirty="0"/>
              <a:t>Bevestigend diagnostisch onderzoek nodig</a:t>
            </a:r>
            <a:endParaRPr lang="en-US" altLang="nl-B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ECC80DE-DD3D-0789-2923-D833ABF333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2. Prenatale Diagnostiek</a:t>
            </a:r>
            <a:br>
              <a:rPr lang="nl-BE" altLang="nl-BE" sz="3600" dirty="0"/>
            </a:br>
            <a:r>
              <a:rPr lang="nl-BE" altLang="nl-BE" sz="3600" i="1" dirty="0"/>
              <a:t>2.2. Methoden</a:t>
            </a:r>
            <a:endParaRPr lang="en-US" altLang="nl-BE" sz="3600" i="1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E78C10B-87BE-84D6-822C-A52E9FA32D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dirty="0"/>
              <a:t> </a:t>
            </a:r>
            <a:r>
              <a:rPr lang="nl-BE" altLang="nl-BE" b="1" dirty="0"/>
              <a:t>Diagnostische methoden</a:t>
            </a:r>
            <a:r>
              <a:rPr lang="nl-BE" altLang="nl-BE" dirty="0"/>
              <a:t>:</a:t>
            </a:r>
          </a:p>
          <a:p>
            <a:pPr lvl="1">
              <a:buFontTx/>
              <a:buChar char="•"/>
            </a:pPr>
            <a:r>
              <a:rPr lang="nl-BE" altLang="nl-BE" dirty="0"/>
              <a:t>Vlokkentest</a:t>
            </a:r>
          </a:p>
          <a:p>
            <a:pPr lvl="2">
              <a:buFontTx/>
              <a:buChar char="•"/>
            </a:pPr>
            <a:r>
              <a:rPr lang="nl-BE" altLang="nl-BE" dirty="0"/>
              <a:t>Vanaf 11</a:t>
            </a:r>
            <a:r>
              <a:rPr lang="nl-BE" altLang="nl-BE" baseline="30000" dirty="0"/>
              <a:t>de</a:t>
            </a:r>
            <a:r>
              <a:rPr lang="nl-BE" altLang="nl-BE" dirty="0"/>
              <a:t> week</a:t>
            </a:r>
          </a:p>
          <a:p>
            <a:pPr lvl="2">
              <a:buFontTx/>
              <a:buChar char="•"/>
            </a:pPr>
            <a:r>
              <a:rPr lang="nl-BE" altLang="nl-BE" dirty="0"/>
              <a:t>Miskraamrisico 0,3-0,5%</a:t>
            </a:r>
          </a:p>
          <a:p>
            <a:pPr lvl="1">
              <a:buFontTx/>
              <a:buChar char="•"/>
            </a:pPr>
            <a:r>
              <a:rPr lang="nl-BE" altLang="nl-BE" dirty="0"/>
              <a:t>Vruchtwaterpunctie</a:t>
            </a:r>
          </a:p>
          <a:p>
            <a:pPr lvl="2">
              <a:buFontTx/>
              <a:buChar char="•"/>
            </a:pPr>
            <a:r>
              <a:rPr lang="nl-BE" altLang="nl-BE" dirty="0"/>
              <a:t>Vanaf 16</a:t>
            </a:r>
            <a:r>
              <a:rPr lang="nl-BE" altLang="nl-BE" baseline="30000" dirty="0"/>
              <a:t>de</a:t>
            </a:r>
            <a:r>
              <a:rPr lang="nl-BE" altLang="nl-BE" dirty="0"/>
              <a:t> week</a:t>
            </a:r>
          </a:p>
          <a:p>
            <a:pPr lvl="2">
              <a:buFontTx/>
              <a:buChar char="•"/>
            </a:pPr>
            <a:r>
              <a:rPr lang="nl-BE" altLang="nl-BE" dirty="0"/>
              <a:t>Miskraamrisico 0,3-5%</a:t>
            </a:r>
          </a:p>
          <a:p>
            <a:pPr lvl="1">
              <a:buFontTx/>
              <a:buChar char="•"/>
            </a:pPr>
            <a:r>
              <a:rPr lang="nl-BE" altLang="nl-BE" dirty="0"/>
              <a:t>Pre-implantatie genetische diagnose</a:t>
            </a:r>
          </a:p>
          <a:p>
            <a:pPr lvl="2">
              <a:buFontTx/>
              <a:buChar char="•"/>
            </a:pPr>
            <a:r>
              <a:rPr lang="nl-BE" altLang="nl-BE" dirty="0"/>
              <a:t>Onderzoek in vitro bevruchte eicellen</a:t>
            </a:r>
          </a:p>
          <a:p>
            <a:pPr lvl="1">
              <a:buFontTx/>
              <a:buChar char="•"/>
            </a:pPr>
            <a:endParaRPr lang="en-US" altLang="nl-B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57D07AD-6634-46F9-1B3A-2B7932FE5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600" b="1" dirty="0"/>
              <a:t>2. Prenatale Diagnostiek</a:t>
            </a:r>
            <a:br>
              <a:rPr lang="nl-BE" altLang="nl-BE" sz="3600" dirty="0"/>
            </a:br>
            <a:r>
              <a:rPr lang="nl-BE" altLang="nl-BE" sz="3600" i="1" dirty="0"/>
              <a:t>2.3. Beleving van PD</a:t>
            </a:r>
            <a:endParaRPr lang="en-US" altLang="nl-BE" sz="3600" i="1" dirty="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957B2B8-265A-4177-C831-AC0FD0421E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b="1" dirty="0"/>
              <a:t>Ouders</a:t>
            </a:r>
          </a:p>
          <a:p>
            <a:pPr lvl="1">
              <a:buFontTx/>
              <a:buChar char="•"/>
            </a:pPr>
            <a:r>
              <a:rPr lang="nl-BE" altLang="nl-BE" dirty="0"/>
              <a:t>Zelf beslissen al dan niet gebruik maken van PD</a:t>
            </a:r>
          </a:p>
          <a:p>
            <a:pPr lvl="1">
              <a:buFontTx/>
              <a:buChar char="•"/>
            </a:pPr>
            <a:r>
              <a:rPr lang="nl-BE" altLang="nl-BE" dirty="0"/>
              <a:t>Aandoening/handicap vermijden</a:t>
            </a:r>
          </a:p>
          <a:p>
            <a:pPr lvl="1">
              <a:buFontTx/>
              <a:buChar char="•"/>
            </a:pPr>
            <a:r>
              <a:rPr lang="nl-BE" altLang="nl-BE" dirty="0"/>
              <a:t>Moeilijk te weigeren (niet-invasief)</a:t>
            </a:r>
          </a:p>
          <a:p>
            <a:pPr lvl="1">
              <a:buFontTx/>
              <a:buChar char="•"/>
            </a:pPr>
            <a:r>
              <a:rPr lang="nl-BE" altLang="nl-BE" dirty="0"/>
              <a:t>Counseling is kort, technisch, zakelijk; weinig ruimte voor existentiële vragen</a:t>
            </a:r>
          </a:p>
          <a:p>
            <a:pPr lvl="1">
              <a:buFontTx/>
              <a:buChar char="•"/>
            </a:pPr>
            <a:r>
              <a:rPr lang="nl-BE" altLang="nl-BE" dirty="0"/>
              <a:t>Voldoende tijd nemen; mening deskundige horen; mondelinge en schriftelijke info</a:t>
            </a:r>
            <a:endParaRPr lang="en-US" altLang="nl-B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rporate-KU Leuven-Liggend-Achtergrond Wit en Watermerk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86BCE5"/>
      </a:accent3>
      <a:accent4>
        <a:srgbClr val="00407A"/>
      </a:accent4>
      <a:accent5>
        <a:srgbClr val="7F7F7F"/>
      </a:accent5>
      <a:accent6>
        <a:srgbClr val="595959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Levensmoeheid</Template>
  <TotalTime>10</TotalTime>
  <Words>1871</Words>
  <Application>Microsoft Office PowerPoint</Application>
  <PresentationFormat>Diavoorstelling (4:3)</PresentationFormat>
  <Paragraphs>244</Paragraphs>
  <Slides>43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43</vt:i4>
      </vt:variant>
    </vt:vector>
  </HeadingPairs>
  <TitlesOfParts>
    <vt:vector size="49" baseType="lpstr">
      <vt:lpstr>Arial</vt:lpstr>
      <vt:lpstr>Courier New</vt:lpstr>
      <vt:lpstr>Times New Roman</vt:lpstr>
      <vt:lpstr>Wingdings</vt:lpstr>
      <vt:lpstr>Corporate-KU Leuven-Liggend-Achtergrond Wit</vt:lpstr>
      <vt:lpstr>Corporate-KU Leuven-Liggend-Achtergrond Wit en Watermerk</vt:lpstr>
      <vt:lpstr>Het zorgproces rond prenatale diagnostiek en zwangerschapsafbreking  Klinisch-ethische aspecten  Prof. Dr. Chris Gastmans</vt:lpstr>
      <vt:lpstr>Inleiding (1)</vt:lpstr>
      <vt:lpstr>Inleiding (2)</vt:lpstr>
      <vt:lpstr>1. Achtergrond</vt:lpstr>
      <vt:lpstr>        2. Prenatale Diagnostiek  2.1. Doel  2.2. Methoden  2.3. Beleving van PD  2.4. Ethische uitgangspunten  2.5. Zorgproces inzake PD </vt:lpstr>
      <vt:lpstr>2. Prenatale Diagnostiek 2.1. Doel</vt:lpstr>
      <vt:lpstr>2. Prenatale Diagnostiek 2.2. Methoden</vt:lpstr>
      <vt:lpstr>2. Prenatale Diagnostiek 2.2. Methoden</vt:lpstr>
      <vt:lpstr>2. Prenatale Diagnostiek 2.3. Beleving van PD</vt:lpstr>
      <vt:lpstr>2. Prenatale Diagnostiek 2.3. Beleving van PD</vt:lpstr>
      <vt:lpstr>2. Prenatale Diagnostiek 2.3. Beleving van PD</vt:lpstr>
      <vt:lpstr>2. Prenatale Diagnostiek 2.3. Beleving van PD</vt:lpstr>
      <vt:lpstr>2. Prenatale Diagnostiek 2.3. Beleving van PD</vt:lpstr>
      <vt:lpstr>2. Prenatale Diagnostiek 2.4. Ethische uitgangspunten</vt:lpstr>
      <vt:lpstr>2. Prenatale Diagnostiek 2.4. Ethische uitgangspunten</vt:lpstr>
      <vt:lpstr>2. Prenatale Diagnostiek 2.4. Ethische uitgangspunten</vt:lpstr>
      <vt:lpstr>2. Prenatale Diagnostiek 2.5. Zorgproces inzake PD</vt:lpstr>
      <vt:lpstr>2. Prenatale Diagnostiek 2.5. Zorgproces inzake PD</vt:lpstr>
      <vt:lpstr>2. Prenatale Diagnostiek 2.5. Zorgproces inzake PD</vt:lpstr>
      <vt:lpstr>2. Prenatale Diagnostiek 2.5. Zorgproces inzake PD</vt:lpstr>
      <vt:lpstr>        3. Zwangerschapsafbreking na PD  3.1. Wettelijk kader  3.2. Beleving van ZA na PD  3.3. Fundamentele waardeopties  3.4. Waardeafweging  3.5. Zorgproces </vt:lpstr>
      <vt:lpstr>3. Zwangerschapsafbreking na PD 3.1. Wettelijk kader</vt:lpstr>
      <vt:lpstr>3. Zwangerschapsafbreking na PD 3.2. Beleving van ZA na PD</vt:lpstr>
      <vt:lpstr>3. Zwangerschapsafbreking na PD 3.2. Beleving van ZA na PD</vt:lpstr>
      <vt:lpstr>3. Zwangerschapsafbreking na PD 3.2. Beleving van ZA na PD</vt:lpstr>
      <vt:lpstr>3. Zwangerschapsafbreking na PD 3.2. Beleving van ZA na PD</vt:lpstr>
      <vt:lpstr>3. Zwangerschapsafbreking na PD 3.2. Beleving van ZA na PD</vt:lpstr>
      <vt:lpstr>3. Zwangerschapsafbreking na PD 3.3. Fundamentele waardeopties</vt:lpstr>
      <vt:lpstr>3. Zwangerschapsafbreking na PD 3.3. Fundamentele waardeopties</vt:lpstr>
      <vt:lpstr>3. Zwangerschapsafbreking na PD 3.3. Fundamentele waardeopties</vt:lpstr>
      <vt:lpstr>3. Zwangerschapsafbreking na PD 3.3. Fundamentele waardeopties</vt:lpstr>
      <vt:lpstr>3. Zwangerschapsafbreking na PD 3.4. Waardeafweging</vt:lpstr>
      <vt:lpstr>3. Zwangerschapsafbreking na PD 3.4. Waardeafweging</vt:lpstr>
      <vt:lpstr>3. Zwangerschapsafbreking na PD 3.4. Waardeafweging</vt:lpstr>
      <vt:lpstr>3. Zwangerschapsafbreking na PD 3.5. Zorgproces</vt:lpstr>
      <vt:lpstr>3. Zwangerschapsafbreking na PD 3.5. Zorgproces</vt:lpstr>
      <vt:lpstr>        4. Ethische besluitvorming  4.1. Ziekenhuis  4.2. Ouders en ongeboren kind  4.3. Hulpverlenend team  4.4. Samenleving   </vt:lpstr>
      <vt:lpstr>4. Ethische besluitvorming 4.1. Ziekenhuis</vt:lpstr>
      <vt:lpstr>4. Ethische besluitvorming 4.1. Ziekenhuis</vt:lpstr>
      <vt:lpstr>4. Ethische besluitvorming 4.2. Ouders en ongeboren kind</vt:lpstr>
      <vt:lpstr>4. Ethische besluitvorming 4.2. Ouders en ongeboren kind</vt:lpstr>
      <vt:lpstr>4. Ethische besluitvorming 4.3. Hulpverlenend team</vt:lpstr>
      <vt:lpstr>4. Ethische besluitvorming 4.4. Samenleving</vt:lpstr>
    </vt:vector>
  </TitlesOfParts>
  <Company>kuleuven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Biomedische Ethiek</dc:title>
  <dc:creator>Bart Hansen</dc:creator>
  <cp:lastModifiedBy>Jo Van Beylen</cp:lastModifiedBy>
  <cp:revision>71</cp:revision>
  <cp:lastPrinted>2023-08-28T09:26:58Z</cp:lastPrinted>
  <dcterms:created xsi:type="dcterms:W3CDTF">2001-03-16T16:41:09Z</dcterms:created>
  <dcterms:modified xsi:type="dcterms:W3CDTF">2023-08-29T11:49:18Z</dcterms:modified>
</cp:coreProperties>
</file>