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56" r:id="rId3"/>
    <p:sldId id="257" r:id="rId4"/>
    <p:sldId id="276" r:id="rId5"/>
    <p:sldId id="258" r:id="rId6"/>
    <p:sldId id="259" r:id="rId7"/>
    <p:sldId id="260" r:id="rId8"/>
    <p:sldId id="261" r:id="rId9"/>
    <p:sldId id="282" r:id="rId10"/>
    <p:sldId id="262" r:id="rId11"/>
    <p:sldId id="277" r:id="rId12"/>
    <p:sldId id="264" r:id="rId13"/>
    <p:sldId id="278" r:id="rId14"/>
    <p:sldId id="265" r:id="rId15"/>
    <p:sldId id="279" r:id="rId16"/>
    <p:sldId id="266" r:id="rId17"/>
    <p:sldId id="267" r:id="rId18"/>
    <p:sldId id="268" r:id="rId19"/>
    <p:sldId id="269" r:id="rId20"/>
    <p:sldId id="270" r:id="rId21"/>
    <p:sldId id="280" r:id="rId22"/>
    <p:sldId id="281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797675" cy="987425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CC2CF6C4-C804-63C7-5123-7B6D7FFB3682}"/>
              </a:ext>
            </a:extLst>
          </p:cNvPr>
          <p:cNvSpPr/>
          <p:nvPr/>
        </p:nvSpPr>
        <p:spPr>
          <a:xfrm>
            <a:off x="0" y="647702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pic>
        <p:nvPicPr>
          <p:cNvPr id="3" name="Afbeelding 11">
            <a:extLst>
              <a:ext uri="{FF2B5EF4-FFF2-40B4-BE49-F238E27FC236}">
                <a16:creationId xmlns:a16="http://schemas.microsoft.com/office/drawing/2014/main" id="{98B7EFFD-41BD-DABA-DDC5-46A228BD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10">
            <a:extLst>
              <a:ext uri="{FF2B5EF4-FFF2-40B4-BE49-F238E27FC236}">
                <a16:creationId xmlns:a16="http://schemas.microsoft.com/office/drawing/2014/main" id="{97AFEEF3-85BE-34B4-199A-9518CEFF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7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64A9230F-709F-434D-1EE8-F6FCFE1C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60365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520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BA135521-0707-19C1-34D0-DFD34BF8E7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sp>
        <p:nvSpPr>
          <p:cNvPr id="4" name="Rechthoek 11">
            <a:extLst>
              <a:ext uri="{FF2B5EF4-FFF2-40B4-BE49-F238E27FC236}">
                <a16:creationId xmlns:a16="http://schemas.microsoft.com/office/drawing/2014/main" id="{E8709DA3-CDBC-28C2-CDCF-F7B6AC78F3CD}"/>
              </a:ext>
            </a:extLst>
          </p:cNvPr>
          <p:cNvSpPr/>
          <p:nvPr/>
        </p:nvSpPr>
        <p:spPr>
          <a:xfrm>
            <a:off x="0" y="4679952"/>
            <a:ext cx="9144000" cy="2174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sp>
        <p:nvSpPr>
          <p:cNvPr id="5" name="Rechthoek 7">
            <a:extLst>
              <a:ext uri="{FF2B5EF4-FFF2-40B4-BE49-F238E27FC236}">
                <a16:creationId xmlns:a16="http://schemas.microsoft.com/office/drawing/2014/main" id="{40760F08-CE8E-6776-D727-E94D18654852}"/>
              </a:ext>
            </a:extLst>
          </p:cNvPr>
          <p:cNvSpPr/>
          <p:nvPr/>
        </p:nvSpPr>
        <p:spPr>
          <a:xfrm>
            <a:off x="0" y="647700"/>
            <a:ext cx="9144000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2707216A-28D2-F17F-6A50-8FA685D1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60365"/>
            <a:ext cx="20177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76001" y="1080000"/>
            <a:ext cx="4919366" cy="4024798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76001" y="5392802"/>
            <a:ext cx="4919366" cy="820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071366" y="1646238"/>
            <a:ext cx="2498893" cy="456736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9971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8F8248-8B53-15F8-52AC-F7B0AE00B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90483-7CE7-0C91-704A-23AFC63DE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EBDCD-642B-1253-9391-98E5DC160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11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35F3EC24-C983-E43E-77FE-4272547007CC}"/>
              </a:ext>
            </a:extLst>
          </p:cNvPr>
          <p:cNvSpPr/>
          <p:nvPr userDrawn="1"/>
        </p:nvSpPr>
        <p:spPr>
          <a:xfrm>
            <a:off x="0" y="647702"/>
            <a:ext cx="9144000" cy="6227763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1">
            <a:extLst>
              <a:ext uri="{FF2B5EF4-FFF2-40B4-BE49-F238E27FC236}">
                <a16:creationId xmlns:a16="http://schemas.microsoft.com/office/drawing/2014/main" id="{3569DED9-D8B6-7C74-4A5F-E47BF8873F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10">
            <a:extLst>
              <a:ext uri="{FF2B5EF4-FFF2-40B4-BE49-F238E27FC236}">
                <a16:creationId xmlns:a16="http://schemas.microsoft.com/office/drawing/2014/main" id="{827E0A6A-2122-D5D8-6B70-44D5B2AB4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7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842920A4-8B04-4D93-BBC5-53B21111B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4" y="360365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465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BAC3FE0-F4D6-BF79-C32A-7174C24A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A4FA-8E77-4C5C-AD83-079D091CAC9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435CA05-B3FA-FED2-CB1A-C0BBC04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1B06096-C7E4-9B7E-2C35-11CB296E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5D3A-4AD9-48A0-B200-AFB371B2A786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469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FA35977C-23E9-D3F2-0926-F966E07C2CC2}"/>
              </a:ext>
            </a:extLst>
          </p:cNvPr>
          <p:cNvSpPr/>
          <p:nvPr userDrawn="1"/>
        </p:nvSpPr>
        <p:spPr>
          <a:xfrm>
            <a:off x="0" y="2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3" name="Afbeelding 16">
            <a:extLst>
              <a:ext uri="{FF2B5EF4-FFF2-40B4-BE49-F238E27FC236}">
                <a16:creationId xmlns:a16="http://schemas.microsoft.com/office/drawing/2014/main" id="{729CD6E1-0D67-7BAE-FC55-6B7211ABA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634001-D099-C619-7AB1-70CF9BBE2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9602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45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2E88244-D280-3B88-C141-78BFFC1C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9D01-D4EA-4F88-A8ED-9934213BAC0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1F3BC2B-A40C-4761-E1CC-7A8CD9F9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771AA82-64F4-C696-B367-55447EA4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0DE8-7FEC-4743-A94C-4E32DC8451A1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597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07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076325" indent="-13500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188244" indent="-214313">
              <a:buFont typeface="Arial" pitchFamily="34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BDDE715-C6B3-C36A-C177-26434EF3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54F2-84BD-4D42-BB00-F4DD77AFFD4F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41EC53F2-7DF6-6C10-F03D-88DD6B89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1CCD37C-24F0-FF53-9756-DD11DF6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C9FFC-3757-4CD9-94D9-7F8784CA0B1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967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B92F70B-71CD-3C36-CF7D-9BD27972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2F8E-4F19-425F-931A-9E1CA2183879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9395BBF-2879-071C-A1B9-83D198BB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F7F4673-2653-6E20-3E9B-748F6C08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5353-946F-497B-A143-1C074FAC25E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019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7E8F121-BB4C-9905-2412-6CCDF32C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20E-F2CA-4097-8315-915494501586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8C2C1945-4621-21E1-912B-7EF4985F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DBE7496-5698-BAF8-1F38-21390917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C19A-173E-4497-A4F3-DBF6F4CF4097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561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3008313" cy="895100"/>
          </a:xfrm>
        </p:spPr>
        <p:txBody>
          <a:bodyPr anchor="t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tabLst/>
              <a:defRPr sz="1200">
                <a:solidFill>
                  <a:srgbClr val="004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58D660-CCBB-87C3-5BF0-AE5E4E62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FA15-806F-4B61-B6AF-2936752FC1D5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67B564D-2FD6-B138-C65C-900E15DA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27EA4AA-E0A6-F9F2-7DA9-2C06C471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B748-91B5-4A1A-99F2-473A58A5D0EB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515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D536577-C5A3-8779-1ECF-9728C622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A3E1ED9-617B-6963-4E11-8246CAFD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CAEDA1D-EEC5-409D-F3E7-0FECA372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100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DB69F4E-BE89-D32E-11EC-EDA6E0683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24C-1910-41AE-AACF-E589F7257562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E6964F26-A97C-F167-5452-E63F89EF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63D19B57-B29B-1525-6BC9-BB878C292C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751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B626-5201-4C2C-81ED-36ED9D6B8CC8}" type="datetime1">
              <a:rPr lang="en-GB" smtClean="0"/>
              <a:t>29/08/2023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06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2">
            <a:extLst>
              <a:ext uri="{FF2B5EF4-FFF2-40B4-BE49-F238E27FC236}">
                <a16:creationId xmlns:a16="http://schemas.microsoft.com/office/drawing/2014/main" id="{DFC988DF-4E8A-E8D7-59AC-AC2858F5D47E}"/>
              </a:ext>
            </a:extLst>
          </p:cNvPr>
          <p:cNvSpPr/>
          <p:nvPr/>
        </p:nvSpPr>
        <p:spPr>
          <a:xfrm>
            <a:off x="0" y="2"/>
            <a:ext cx="9144000" cy="637222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pic>
        <p:nvPicPr>
          <p:cNvPr id="3" name="Afbeelding 16">
            <a:extLst>
              <a:ext uri="{FF2B5EF4-FFF2-40B4-BE49-F238E27FC236}">
                <a16:creationId xmlns:a16="http://schemas.microsoft.com/office/drawing/2014/main" id="{BCA60656-7EE5-02B3-0126-9380187B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F16AE68-BFA8-6203-550C-203FCB86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9602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049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 marL="1076325" indent="-17145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BC9675E-FCEB-F851-BDD2-0CF240B1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9C64B84-C8D8-546A-A0DB-C051BDAE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5667D1B-961C-3AD0-4D97-1D4CF6AA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1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407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076325" indent="-135000">
              <a:buFont typeface="Arial" pitchFamily="34" charset="0"/>
              <a:buChar char="-"/>
              <a:defRPr sz="1200">
                <a:solidFill>
                  <a:srgbClr val="00407A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 marL="1188244" indent="-214313">
              <a:buFont typeface="Arial" pitchFamily="34" charset="0"/>
              <a:buChar char="-"/>
              <a:defRPr lang="nl-BE" sz="12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5BF4674D-6B4C-49DB-84CF-72A7749E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22FBC042-A539-A1B2-5190-3370AB33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B54BB4A-E5FB-337D-3D35-0C3C2D0F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254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9061BE9-5333-D1BE-6D92-B34282E2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A77DCEB-9694-D3E6-D5BA-8D14F46A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CD890AB0-23A8-97A4-6692-07A4E84E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992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9E12393-DDC9-6870-3BBA-5231553A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37D3910-EE51-A64E-A8F9-5F66E19C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B05B6E8-2B6B-D947-5B61-4549B624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63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3008313" cy="895100"/>
          </a:xfrm>
        </p:spPr>
        <p:txBody>
          <a:bodyPr anchor="t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 marL="1076325" indent="-171450">
              <a:buFont typeface="Arial" pitchFamily="34" charset="0"/>
              <a:buChar char="-"/>
              <a:tabLst/>
              <a:defRPr sz="1200">
                <a:solidFill>
                  <a:srgbClr val="00407A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7339950-3184-6833-1AD9-E5ED78BD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3366457-E7D8-A110-5D86-85AE2664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22A7342-CCAA-5D7F-8E94-0C2DBA50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58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C490B4-845F-FE2D-4BA7-6229135A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1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61149128-E8A2-1F08-A340-04B95DF5F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E832C7F9-E2BA-FF9D-855B-A8A9102B73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23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5E2A0A5-F2BE-8019-E159-39279C9B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62D9331D-C11D-1779-4A7D-298540E16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9377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EB2AC0-8B7E-E1D2-E5EB-D6007295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1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36AF1D-2889-43CF-9FD4-8D6D9C0E942F}" type="datetimeFigureOut">
              <a:rPr lang="nl-BE" smtClean="0"/>
              <a:t>29/08/2023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D3A356-33E3-01A9-2534-38D9F8D8C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7EC438-EA55-FDBD-EE62-41F84BAC9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5376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172618-1A39-4DE9-9EE7-6E66FD75C6FC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2408367-7B8B-0145-518B-49047A59BBE2}"/>
              </a:ext>
            </a:extLst>
          </p:cNvPr>
          <p:cNvSpPr/>
          <p:nvPr/>
        </p:nvSpPr>
        <p:spPr>
          <a:xfrm>
            <a:off x="0" y="6372227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350"/>
          </a:p>
        </p:txBody>
      </p:sp>
      <p:pic>
        <p:nvPicPr>
          <p:cNvPr id="1032" name="Afbeelding 8">
            <a:extLst>
              <a:ext uri="{FF2B5EF4-FFF2-40B4-BE49-F238E27FC236}">
                <a16:creationId xmlns:a16="http://schemas.microsoft.com/office/drawing/2014/main" id="{CC8C00B5-0192-591A-42B3-BE89D4C3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9081" indent="-269081" algn="l" rtl="0" eaLnBrk="1" fontAlgn="base" hangingPunct="1">
        <a:spcBef>
          <a:spcPts val="431"/>
        </a:spcBef>
        <a:spcAft>
          <a:spcPct val="0"/>
        </a:spcAft>
        <a:buSzPct val="110000"/>
        <a:buFont typeface="Arial" panose="020B0604020202020204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539354" indent="-270272" algn="l" rtl="0" eaLnBrk="1" fontAlgn="base" hangingPunct="1">
        <a:spcBef>
          <a:spcPts val="431"/>
        </a:spcBef>
        <a:spcAft>
          <a:spcPct val="0"/>
        </a:spcAft>
        <a:buSzPct val="75000"/>
        <a:buFont typeface="Courier New" panose="02070309020205020404" pitchFamily="49" charset="0"/>
        <a:buChar char="o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741760" indent="-2024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876300" indent="-134541" algn="l" rtl="0" eaLnBrk="1" fontAlgn="base" hangingPunct="1">
        <a:spcBef>
          <a:spcPts val="281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003697" indent="-134541" algn="l" rtl="0" eaLnBrk="1" fontAlgn="base" hangingPunct="1">
        <a:spcBef>
          <a:spcPts val="281"/>
        </a:spcBef>
        <a:spcAft>
          <a:spcPct val="0"/>
        </a:spcAft>
        <a:buFont typeface="Arial" panose="020B0604020202020204" pitchFamily="34" charset="0"/>
        <a:buChar char="-"/>
        <a:defRPr lang="nl-BE" sz="12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9">
            <a:extLst>
              <a:ext uri="{FF2B5EF4-FFF2-40B4-BE49-F238E27FC236}">
                <a16:creationId xmlns:a16="http://schemas.microsoft.com/office/drawing/2014/main" id="{8EFEBAC3-46FB-E1C6-0328-0E8FBCCC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324008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A969B7A9-9ECF-D1C6-D560-F55AF9C5E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2052" name="Tijdelijke aanduiding voor tekst 2">
            <a:extLst>
              <a:ext uri="{FF2B5EF4-FFF2-40B4-BE49-F238E27FC236}">
                <a16:creationId xmlns:a16="http://schemas.microsoft.com/office/drawing/2014/main" id="{ABA42398-5BB1-9416-136B-CF6DF2DBF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9377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3756A-FF7B-F1ED-69C5-81C16AEF0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1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783806-09E9-4853-A837-84CDFB468546}" type="datetime1">
              <a:rPr lang="en-GB" smtClean="0"/>
              <a:t>29/08/2023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7689F4-97BF-6F96-4D5A-B0975221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50" dirty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ECB13A-4F0C-9477-E3AA-F1EE93F6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5376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9CFF7-9408-40C8-9DBB-C8C881759AF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24A0043-C8E1-234E-5868-210FD7D4B6EE}"/>
              </a:ext>
            </a:extLst>
          </p:cNvPr>
          <p:cNvSpPr/>
          <p:nvPr/>
        </p:nvSpPr>
        <p:spPr>
          <a:xfrm>
            <a:off x="0" y="6372227"/>
            <a:ext cx="9144000" cy="485775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2057" name="Afbeelding 8">
            <a:extLst>
              <a:ext uri="{FF2B5EF4-FFF2-40B4-BE49-F238E27FC236}">
                <a16:creationId xmlns:a16="http://schemas.microsoft.com/office/drawing/2014/main" id="{4A53A79D-BD5A-E852-A5A2-E8ACCA8E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9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52BDE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9081" indent="-269081" algn="l" rtl="0" eaLnBrk="1" fontAlgn="base" hangingPunct="1">
        <a:spcBef>
          <a:spcPts val="431"/>
        </a:spcBef>
        <a:spcAft>
          <a:spcPct val="0"/>
        </a:spcAft>
        <a:buSzPct val="110000"/>
        <a:buFont typeface="Arial" panose="020B0604020202020204" pitchFamily="34" charset="0"/>
        <a:buChar char="•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539354" indent="-270272" algn="l" rtl="0" eaLnBrk="1" fontAlgn="base" hangingPunct="1">
        <a:spcBef>
          <a:spcPts val="431"/>
        </a:spcBef>
        <a:spcAft>
          <a:spcPct val="0"/>
        </a:spcAft>
        <a:buSzPct val="75000"/>
        <a:buFont typeface="Courier New" panose="02070309020205020404" pitchFamily="49" charset="0"/>
        <a:buChar char="o"/>
        <a:defRPr sz="18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741760" indent="-20240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876300" indent="-134541" algn="l" rtl="0" eaLnBrk="1" fontAlgn="base" hangingPunct="1">
        <a:spcBef>
          <a:spcPts val="281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003697" indent="-134541" algn="l" rtl="0" eaLnBrk="1" fontAlgn="base" hangingPunct="1">
        <a:spcBef>
          <a:spcPts val="281"/>
        </a:spcBef>
        <a:spcAft>
          <a:spcPct val="0"/>
        </a:spcAft>
        <a:buFont typeface="Arial" panose="020B0604020202020204" pitchFamily="34" charset="0"/>
        <a:buChar char="-"/>
        <a:defRPr lang="nl-BE" sz="12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83530"/>
            <a:ext cx="7236296" cy="3541613"/>
          </a:xfrm>
        </p:spPr>
        <p:txBody>
          <a:bodyPr>
            <a:normAutofit/>
          </a:bodyPr>
          <a:lstStyle/>
          <a:p>
            <a:pPr marL="720000" algn="ctr"/>
            <a:r>
              <a:rPr lang="nl-BE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Levenseindezorg voor </a:t>
            </a:r>
            <a:br>
              <a:rPr lang="nl-BE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alt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niet-terminale patiënten met een psychiatrische aandoening</a:t>
            </a:r>
            <a:br>
              <a:rPr lang="nl-BE" altLang="nl-BE" sz="3200" dirty="0"/>
            </a:br>
            <a:br>
              <a:rPr lang="nl-BE" altLang="nl-BE" sz="3200" dirty="0"/>
            </a:br>
            <a:r>
              <a:rPr lang="nl-BE" altLang="nl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Klinisch-ethische aspecten</a:t>
            </a:r>
            <a:br>
              <a:rPr lang="nl-BE" altLang="nl-BE" sz="3200" dirty="0"/>
            </a:br>
            <a:br>
              <a:rPr lang="nl-NL" sz="3200" dirty="0"/>
            </a:br>
            <a:r>
              <a:rPr lang="nl-NL" dirty="0"/>
              <a:t>Prof. Dr. </a:t>
            </a:r>
            <a:r>
              <a:rPr lang="nl-NL"/>
              <a:t>Chris Gastmans</a:t>
            </a:r>
            <a:endParaRPr lang="nl-NL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6000" y="5370222"/>
            <a:ext cx="4919366" cy="820799"/>
          </a:xfrm>
        </p:spPr>
        <p:txBody>
          <a:bodyPr>
            <a:noAutofit/>
          </a:bodyPr>
          <a:lstStyle/>
          <a:p>
            <a:endParaRPr lang="en-US" dirty="0"/>
          </a:p>
          <a:p>
            <a:br>
              <a:rPr lang="en-US" dirty="0"/>
            </a:br>
            <a:endParaRPr lang="en-US" sz="1800" i="1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r="935"/>
          <a:stretch/>
        </p:blipFill>
        <p:spPr>
          <a:xfrm>
            <a:off x="7380312" y="1910220"/>
            <a:ext cx="1249050" cy="2088232"/>
          </a:xfrm>
        </p:spPr>
      </p:pic>
    </p:spTree>
    <p:extLst>
      <p:ext uri="{BB962C8B-B14F-4D97-AF65-F5344CB8AC3E}">
        <p14:creationId xmlns:p14="http://schemas.microsoft.com/office/powerpoint/2010/main" val="19657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Ondraaglijk lijden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b="1" dirty="0"/>
              <a:t>Intensiteit</a:t>
            </a:r>
          </a:p>
          <a:p>
            <a:pPr lvl="1"/>
            <a:r>
              <a:rPr lang="nl-BE" dirty="0"/>
              <a:t>Boven de mogelijkheden van de patiënt er iets aan te doen: machteloosheid</a:t>
            </a:r>
          </a:p>
          <a:p>
            <a:pPr lvl="1"/>
            <a:r>
              <a:rPr lang="nl-BE" dirty="0"/>
              <a:t>Chronisch en permanent karakter</a:t>
            </a:r>
          </a:p>
          <a:p>
            <a:pPr lvl="1"/>
            <a:r>
              <a:rPr lang="nl-BE" dirty="0"/>
              <a:t>Pessimistische toekomstvisie: hopeloosheid</a:t>
            </a:r>
          </a:p>
        </p:txBody>
      </p:sp>
    </p:spTree>
    <p:extLst>
      <p:ext uri="{BB962C8B-B14F-4D97-AF65-F5344CB8AC3E}">
        <p14:creationId xmlns:p14="http://schemas.microsoft.com/office/powerpoint/2010/main" val="371296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Palliatieve zorg in psychiatrie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Psychiatrie in palliatieve zorg</a:t>
            </a:r>
          </a:p>
          <a:p>
            <a:pPr lvl="1"/>
            <a:r>
              <a:rPr lang="nl-BE" dirty="0"/>
              <a:t>Psychische problemen van terminale patiënten</a:t>
            </a:r>
          </a:p>
          <a:p>
            <a:pPr lvl="1"/>
            <a:r>
              <a:rPr lang="nl-BE" dirty="0"/>
              <a:t>Zorg voor terminale psychiatrische patiënten</a:t>
            </a:r>
          </a:p>
          <a:p>
            <a:pPr marL="269082" lvl="1" indent="0">
              <a:buNone/>
            </a:pPr>
            <a:endParaRPr lang="nl-BE" dirty="0"/>
          </a:p>
          <a:p>
            <a:r>
              <a:rPr lang="nl-BE" b="1" dirty="0"/>
              <a:t>Palliatieve zorg in psychiatrie</a:t>
            </a:r>
          </a:p>
          <a:p>
            <a:pPr lvl="1"/>
            <a:r>
              <a:rPr lang="nl-BE" dirty="0"/>
              <a:t>Onontgonnen terrein</a:t>
            </a:r>
          </a:p>
          <a:p>
            <a:pPr lvl="1"/>
            <a:r>
              <a:rPr lang="nl-BE" dirty="0"/>
              <a:t>Niet gericht op genezing, maar op beheersing van hinderlijke symptomen + hogere kwaliteit van leven</a:t>
            </a:r>
          </a:p>
          <a:p>
            <a:pPr lvl="1"/>
            <a:r>
              <a:rPr lang="nl-BE" dirty="0"/>
              <a:t>Staat los van prognose of levensverwachting</a:t>
            </a:r>
          </a:p>
          <a:p>
            <a:pPr lvl="1"/>
            <a:r>
              <a:rPr lang="nl-BE" dirty="0"/>
              <a:t>‘Palliatief’ niet associëren met dood, afbouwen therapie, wegnemen van hoop</a:t>
            </a:r>
          </a:p>
          <a:p>
            <a:pPr lvl="1"/>
            <a:r>
              <a:rPr lang="nl-BE" dirty="0"/>
              <a:t>Herdefiniëring van zorgdoelen: vermindering van lijden en verhoging van levenskwaliteit (“</a:t>
            </a:r>
            <a:r>
              <a:rPr lang="nl-BE" i="1" dirty="0"/>
              <a:t>het leven boven de ziekte uittillen</a:t>
            </a:r>
            <a:r>
              <a:rPr lang="nl-BE" dirty="0"/>
              <a:t>” M. Grypdonck)</a:t>
            </a:r>
          </a:p>
        </p:txBody>
      </p:sp>
    </p:spTree>
    <p:extLst>
      <p:ext uri="{BB962C8B-B14F-4D97-AF65-F5344CB8AC3E}">
        <p14:creationId xmlns:p14="http://schemas.microsoft.com/office/powerpoint/2010/main" val="231511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Palliatieve zorg in psychiatrie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Crustatieve zorg of schelpzorg</a:t>
            </a:r>
          </a:p>
          <a:p>
            <a:pPr lvl="1"/>
            <a:r>
              <a:rPr lang="nl-BE" dirty="0"/>
              <a:t>Erkenning van persoon en diens lijden</a:t>
            </a:r>
          </a:p>
          <a:p>
            <a:pPr lvl="1"/>
            <a:r>
              <a:rPr lang="nl-BE" dirty="0"/>
              <a:t>Aangaan van persoonlijke vertrouwensband</a:t>
            </a:r>
          </a:p>
          <a:p>
            <a:pPr lvl="1"/>
            <a:r>
              <a:rPr lang="nl-BE" dirty="0"/>
              <a:t>Aangepaste infrastructuur en omgeving</a:t>
            </a:r>
          </a:p>
          <a:p>
            <a:pPr lvl="1"/>
            <a:r>
              <a:rPr lang="nl-BE" dirty="0"/>
              <a:t>Toewijsverpleegkundige</a:t>
            </a:r>
          </a:p>
          <a:p>
            <a:pPr lvl="1"/>
            <a:r>
              <a:rPr lang="nl-BE" dirty="0"/>
              <a:t>Vrijwilligers</a:t>
            </a:r>
          </a:p>
          <a:p>
            <a:pPr lvl="1"/>
            <a:r>
              <a:rPr lang="nl-BE" dirty="0"/>
              <a:t>Goede communicatie</a:t>
            </a:r>
          </a:p>
          <a:p>
            <a:pPr lvl="1"/>
            <a:r>
              <a:rPr lang="nl-BE" dirty="0"/>
              <a:t>Grote interdisciplinaire deskundigheid</a:t>
            </a:r>
          </a:p>
        </p:txBody>
      </p:sp>
    </p:spTree>
    <p:extLst>
      <p:ext uri="{BB962C8B-B14F-4D97-AF65-F5344CB8AC3E}">
        <p14:creationId xmlns:p14="http://schemas.microsoft.com/office/powerpoint/2010/main" val="67572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Euthanasieverzoek en -zorgproces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Wilsbekwaamheid</a:t>
            </a:r>
          </a:p>
          <a:p>
            <a:pPr lvl="1"/>
            <a:r>
              <a:rPr lang="nl-BE" dirty="0"/>
              <a:t>Specifieke wilsbekwaamheid: is de patiënt bekwaam om in vrijheid een weloverwogen besluit te nemen over zijn leven(seinde)?</a:t>
            </a:r>
          </a:p>
          <a:p>
            <a:pPr lvl="2"/>
            <a:r>
              <a:rPr lang="nl-BE" dirty="0"/>
              <a:t>Is de patiënt vrij van externe invloeden (door externe signalen gedwongen voelen)</a:t>
            </a:r>
          </a:p>
          <a:p>
            <a:pPr lvl="2"/>
            <a:r>
              <a:rPr lang="nl-BE" dirty="0"/>
              <a:t>Is de patiënt vrij van interne invloeden (doodswens is existentiële keuze en geen symptoom van aandoening)</a:t>
            </a:r>
          </a:p>
          <a:p>
            <a:pPr lvl="1"/>
            <a:r>
              <a:rPr lang="nl-BE" dirty="0"/>
              <a:t>Vereist herhaalde klinische inschatting door ervaren psychiater</a:t>
            </a:r>
          </a:p>
          <a:p>
            <a:pPr lvl="1"/>
            <a:r>
              <a:rPr lang="nl-BE" dirty="0"/>
              <a:t>Geen gevalideerd instrument</a:t>
            </a:r>
          </a:p>
          <a:p>
            <a:pPr lvl="2"/>
            <a:r>
              <a:rPr lang="nl-BE" dirty="0"/>
              <a:t>In Nederlandse euthanasiegevallen is toetsing van wilsbekwaamheid zelden adequaat klinisch onderbouwd</a:t>
            </a:r>
          </a:p>
          <a:p>
            <a:pPr lvl="1"/>
            <a:r>
              <a:rPr lang="nl-BE" dirty="0"/>
              <a:t>Algemene wilsbekwaamheid meestal OK; specifieke wilsbekwaamheid niet altijd OK bij depressie</a:t>
            </a:r>
          </a:p>
        </p:txBody>
      </p:sp>
    </p:spTree>
    <p:extLst>
      <p:ext uri="{BB962C8B-B14F-4D97-AF65-F5344CB8AC3E}">
        <p14:creationId xmlns:p14="http://schemas.microsoft.com/office/powerpoint/2010/main" val="291075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Euthanasieverzoek en -zorgproces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Medisch uitzichtloze toestand</a:t>
            </a:r>
          </a:p>
          <a:p>
            <a:pPr lvl="1"/>
            <a:r>
              <a:rPr lang="nl-BE" dirty="0"/>
              <a:t>Ongeneeslijke aandoening + lijden kan niet worden gelenigd (geen behandelperspectief)</a:t>
            </a:r>
          </a:p>
          <a:p>
            <a:pPr lvl="1"/>
            <a:r>
              <a:rPr lang="nl-BE" dirty="0"/>
              <a:t>Onzeker en onvoorspelbaar verloop van psychiatrische aandoeningen (interne en externe factoren kunnen onverwachte kentering teweegbrengen)</a:t>
            </a:r>
          </a:p>
          <a:p>
            <a:pPr lvl="1"/>
            <a:r>
              <a:rPr lang="nl-BE" dirty="0"/>
              <a:t>Geen redelijk behandelperspectief</a:t>
            </a:r>
          </a:p>
          <a:p>
            <a:pPr lvl="1"/>
            <a:r>
              <a:rPr lang="nl-BE" dirty="0"/>
              <a:t>Bereidheid van patiënt behandeling te ondergaan</a:t>
            </a:r>
          </a:p>
          <a:p>
            <a:pPr lvl="1"/>
            <a:r>
              <a:rPr lang="nl-BE" dirty="0"/>
              <a:t>Behandelingen moeten beschikbaar en toegankelijk zijn (budgettaire, sociale, zorginhoudelijke drempels van GGZ)</a:t>
            </a:r>
          </a:p>
          <a:p>
            <a:pPr lvl="1"/>
            <a:r>
              <a:rPr lang="nl-BE" dirty="0"/>
              <a:t>Hersteldenken is altijd toepasbaar (focus op persoon, kwaliteit van leven, zingeving, ...)</a:t>
            </a:r>
          </a:p>
        </p:txBody>
      </p:sp>
    </p:spTree>
    <p:extLst>
      <p:ext uri="{BB962C8B-B14F-4D97-AF65-F5344CB8AC3E}">
        <p14:creationId xmlns:p14="http://schemas.microsoft.com/office/powerpoint/2010/main" val="2883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Euthanasieverzoek en -zorgproces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Ondraaglijk lijden</a:t>
            </a:r>
          </a:p>
          <a:p>
            <a:pPr lvl="1"/>
            <a:r>
              <a:rPr lang="nl-BE" dirty="0"/>
              <a:t>Perceptie van patiënt (subjectief)</a:t>
            </a:r>
          </a:p>
          <a:p>
            <a:pPr lvl="1"/>
            <a:r>
              <a:rPr lang="nl-BE" dirty="0"/>
              <a:t>Moet invoelbaar zijn voor arts</a:t>
            </a:r>
          </a:p>
          <a:p>
            <a:pPr lvl="1"/>
            <a:r>
              <a:rPr lang="nl-BE" dirty="0"/>
              <a:t>Objectiverende elementen: persoonlijkheid, biografie, ziektegeschiedenis, aard, intensiteit en duur van het lijden, draagkracht van patiënt en sociale omgeving, ...</a:t>
            </a:r>
          </a:p>
          <a:p>
            <a:pPr marL="269082" lvl="1" indent="0">
              <a:buNone/>
            </a:pPr>
            <a:endParaRPr lang="nl-BE" dirty="0"/>
          </a:p>
          <a:p>
            <a:r>
              <a:rPr lang="nl-BE" b="1" dirty="0"/>
              <a:t>Interne dynamiek van euthanasiezorgproces</a:t>
            </a:r>
          </a:p>
          <a:p>
            <a:pPr lvl="1"/>
            <a:r>
              <a:rPr lang="nl-BE" dirty="0"/>
              <a:t>Euthanasieproces kan kansen op herstel negatief beïnvloeden</a:t>
            </a:r>
          </a:p>
          <a:p>
            <a:pPr lvl="1"/>
            <a:r>
              <a:rPr lang="nl-BE" dirty="0"/>
              <a:t>Euthanasieproces kan kansen op herstel positief beïnvloeden</a:t>
            </a:r>
          </a:p>
        </p:txBody>
      </p:sp>
    </p:spTree>
    <p:extLst>
      <p:ext uri="{BB962C8B-B14F-4D97-AF65-F5344CB8AC3E}">
        <p14:creationId xmlns:p14="http://schemas.microsoft.com/office/powerpoint/2010/main" val="27722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Fundamentele waardeopties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Respect voor autonomie in verbondenheid</a:t>
            </a:r>
          </a:p>
          <a:p>
            <a:pPr lvl="1"/>
            <a:r>
              <a:rPr lang="nl-BE" dirty="0"/>
              <a:t>‘meer-dan-gewone kwetsbaarheid’ houdt gevaar voor ont-waarding in: niet meer tenvolle persoon zijn; object van zorg zijn</a:t>
            </a:r>
          </a:p>
          <a:p>
            <a:pPr lvl="1"/>
            <a:r>
              <a:rPr lang="nl-BE" dirty="0"/>
              <a:t>Euthanasieverzoek: verlangen om gehoord en gezien te worden als vrij individu met autonome wens</a:t>
            </a:r>
          </a:p>
          <a:p>
            <a:pPr lvl="1"/>
            <a:r>
              <a:rPr lang="nl-BE" dirty="0"/>
              <a:t>Individuele zelfbeschikking</a:t>
            </a:r>
          </a:p>
          <a:p>
            <a:pPr lvl="1"/>
            <a:r>
              <a:rPr lang="nl-BE" dirty="0"/>
              <a:t>Autonomie in verbondenheid: beslissing samen uitklaren</a:t>
            </a:r>
          </a:p>
          <a:p>
            <a:pPr lvl="2"/>
            <a:r>
              <a:rPr lang="nl-BE" dirty="0"/>
              <a:t>Autonomie: euthanasievraag ernstig nemen</a:t>
            </a:r>
          </a:p>
          <a:p>
            <a:pPr lvl="2"/>
            <a:r>
              <a:rPr lang="nl-BE" dirty="0"/>
              <a:t>Verbondenheid: relationele verhoudingen versterken</a:t>
            </a:r>
          </a:p>
          <a:p>
            <a:pPr lvl="1"/>
            <a:r>
              <a:rPr lang="nl-BE" dirty="0"/>
              <a:t>Mensen niet in isolement duwen: verantwoordelijkheid voor elkaar opnemen</a:t>
            </a:r>
          </a:p>
        </p:txBody>
      </p:sp>
    </p:spTree>
    <p:extLst>
      <p:ext uri="{BB962C8B-B14F-4D97-AF65-F5344CB8AC3E}">
        <p14:creationId xmlns:p14="http://schemas.microsoft.com/office/powerpoint/2010/main" val="102206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Fundamentele waardeopties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Zorg: een interpretatieve dialoog</a:t>
            </a:r>
          </a:p>
          <a:p>
            <a:pPr lvl="1"/>
            <a:r>
              <a:rPr lang="nl-BE" dirty="0"/>
              <a:t>Via zorg wordt autonomie versterkt</a:t>
            </a:r>
          </a:p>
          <a:p>
            <a:pPr lvl="1"/>
            <a:r>
              <a:rPr lang="nl-BE" dirty="0"/>
              <a:t>Zorg is basisgegeven in ons leven: menselijke manier om kwetsbaarheid op te vangen</a:t>
            </a:r>
          </a:p>
          <a:p>
            <a:pPr lvl="2"/>
            <a:r>
              <a:rPr lang="nl-BE" dirty="0"/>
              <a:t>Van nature uit (voor onszelf)</a:t>
            </a:r>
          </a:p>
          <a:p>
            <a:pPr lvl="2"/>
            <a:r>
              <a:rPr lang="nl-BE" dirty="0"/>
              <a:t>Ethisch (voor anderen)</a:t>
            </a:r>
          </a:p>
          <a:p>
            <a:pPr lvl="1"/>
            <a:r>
              <a:rPr lang="nl-BE" dirty="0"/>
              <a:t>Zorgverantwoordelijkheid ontspringt uit menselijke kwetsbaarheid: van binnenuit gevoeld ethisch engagement (geen extern opgelegde last)</a:t>
            </a:r>
          </a:p>
          <a:p>
            <a:pPr lvl="1"/>
            <a:r>
              <a:rPr lang="nl-BE" dirty="0"/>
              <a:t>Gepast zorgantwoord vinden via interpretatieve dialoog</a:t>
            </a:r>
          </a:p>
          <a:p>
            <a:pPr lvl="1"/>
            <a:r>
              <a:rPr lang="nl-BE" dirty="0"/>
              <a:t>Verantwoordelijkheidszin en deskundigheid als cruciale houdingen van hulpverlener</a:t>
            </a:r>
          </a:p>
        </p:txBody>
      </p:sp>
    </p:spTree>
    <p:extLst>
      <p:ext uri="{BB962C8B-B14F-4D97-AF65-F5344CB8AC3E}">
        <p14:creationId xmlns:p14="http://schemas.microsoft.com/office/powerpoint/2010/main" val="227372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Fundamentele waardeopties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Fundamentele menselijke waardigheid</a:t>
            </a:r>
          </a:p>
          <a:p>
            <a:pPr lvl="1"/>
            <a:r>
              <a:rPr lang="nl-BE" dirty="0"/>
              <a:t>Kwetsbaarheid is vertrekpunt, waardigheid is doel van zorg</a:t>
            </a:r>
          </a:p>
          <a:p>
            <a:pPr lvl="1"/>
            <a:r>
              <a:rPr lang="nl-BE" dirty="0"/>
              <a:t>Waardigheid van de patiënt als ultiem doel en fundament van zorg</a:t>
            </a:r>
          </a:p>
          <a:p>
            <a:pPr lvl="1"/>
            <a:r>
              <a:rPr lang="nl-BE" dirty="0"/>
              <a:t>Fundamentele menselijke waardigheid bevorderen via waardigheidsbevorderende zorg</a:t>
            </a:r>
          </a:p>
          <a:p>
            <a:pPr lvl="2"/>
            <a:r>
              <a:rPr lang="nl-BE" dirty="0"/>
              <a:t>Lichamelijk (vb. Lichamelijk comfort)</a:t>
            </a:r>
          </a:p>
          <a:p>
            <a:pPr lvl="2"/>
            <a:r>
              <a:rPr lang="nl-BE" dirty="0"/>
              <a:t>Psychisch (vb. therapeutische middelen)</a:t>
            </a:r>
          </a:p>
          <a:p>
            <a:pPr lvl="2"/>
            <a:r>
              <a:rPr lang="nl-BE" dirty="0"/>
              <a:t>Relationeel (vb. relationeel netwerk)</a:t>
            </a:r>
          </a:p>
          <a:p>
            <a:pPr lvl="2"/>
            <a:r>
              <a:rPr lang="nl-BE" dirty="0"/>
              <a:t>Sociaal (vb. betaalbare en kwalitatieve zorg)</a:t>
            </a:r>
          </a:p>
          <a:p>
            <a:pPr lvl="2"/>
            <a:r>
              <a:rPr lang="nl-BE" dirty="0"/>
              <a:t>Moreel (vb. aanwezige wilsbekwaamheid respecteren)</a:t>
            </a:r>
          </a:p>
          <a:p>
            <a:pPr lvl="2"/>
            <a:r>
              <a:rPr lang="nl-BE" dirty="0"/>
              <a:t>Existentieel (vb. existentiële vragen)</a:t>
            </a:r>
          </a:p>
          <a:p>
            <a:pPr marL="6858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857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Ethische afweging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Proportioneel evenwicht nastreven tussen ‘respect voor autonomie’ en ‘fundamentele waardigheid van het leven</a:t>
            </a:r>
          </a:p>
          <a:p>
            <a:r>
              <a:rPr lang="nl-BE" dirty="0"/>
              <a:t>De ondersteuning van deze twee waarden verloopt via de weg van de zorg, opgevat als interpretatieve dialoog</a:t>
            </a:r>
          </a:p>
        </p:txBody>
      </p:sp>
    </p:spTree>
    <p:extLst>
      <p:ext uri="{BB962C8B-B14F-4D97-AF65-F5344CB8AC3E}">
        <p14:creationId xmlns:p14="http://schemas.microsoft.com/office/powerpoint/2010/main" val="402544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Inleiding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Complexe, meervoudige, chronische, therapie-resistente pathologie</a:t>
            </a:r>
          </a:p>
          <a:p>
            <a:r>
              <a:rPr lang="nl-BE" dirty="0"/>
              <a:t>Kenmerken:</a:t>
            </a:r>
          </a:p>
          <a:p>
            <a:pPr lvl="1"/>
            <a:r>
              <a:rPr lang="nl-BE" dirty="0"/>
              <a:t>Grote afhankelijkheid van psychiatrische zorg</a:t>
            </a:r>
          </a:p>
          <a:p>
            <a:pPr lvl="1"/>
            <a:r>
              <a:rPr lang="nl-BE" dirty="0"/>
              <a:t>Ondraaglijk lijden</a:t>
            </a:r>
          </a:p>
          <a:p>
            <a:pPr lvl="1"/>
            <a:r>
              <a:rPr lang="nl-BE" dirty="0"/>
              <a:t>‘Uitbehandeld’</a:t>
            </a:r>
          </a:p>
          <a:p>
            <a:pPr lvl="1"/>
            <a:r>
              <a:rPr lang="nl-BE" dirty="0"/>
              <a:t>Lage levenskwaliteit</a:t>
            </a:r>
          </a:p>
          <a:p>
            <a:pPr lvl="1"/>
            <a:r>
              <a:rPr lang="nl-BE" dirty="0"/>
              <a:t>Suicidepogingen</a:t>
            </a:r>
          </a:p>
          <a:p>
            <a:pPr lvl="1"/>
            <a:r>
              <a:rPr lang="nl-BE" dirty="0"/>
              <a:t>euthanasievraag</a:t>
            </a:r>
          </a:p>
          <a:p>
            <a:pPr marL="0" indent="0">
              <a:buNone/>
            </a:pPr>
            <a:endParaRPr lang="nl-BE" dirty="0"/>
          </a:p>
          <a:p>
            <a:pPr marL="3429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3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Ethische afweging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Het euthanasieverzoek exploreren (respect voor autonomie)</a:t>
            </a:r>
          </a:p>
          <a:p>
            <a:pPr lvl="1"/>
            <a:r>
              <a:rPr lang="nl-BE" dirty="0"/>
              <a:t>Hulpverlenend team stelt zich luisterbereid op (</a:t>
            </a:r>
            <a:r>
              <a:rPr lang="nl-BE" i="1" dirty="0"/>
              <a:t>attentiveness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Vrijwillig verzoek</a:t>
            </a:r>
          </a:p>
          <a:p>
            <a:pPr lvl="1"/>
            <a:r>
              <a:rPr lang="nl-BE" dirty="0"/>
              <a:t>Weloverwogen verzoek</a:t>
            </a:r>
          </a:p>
          <a:p>
            <a:pPr lvl="1"/>
            <a:r>
              <a:rPr lang="nl-BE" dirty="0"/>
              <a:t>Ondraaglijk lijden is invoelbaar</a:t>
            </a:r>
          </a:p>
          <a:p>
            <a:pPr lvl="1"/>
            <a:r>
              <a:rPr lang="nl-BE" dirty="0"/>
              <a:t>Relevante naasten betrekken</a:t>
            </a:r>
          </a:p>
          <a:p>
            <a:pPr lvl="1"/>
            <a:r>
              <a:rPr lang="nl-BE" dirty="0"/>
              <a:t>Tijdsperspectief van 12 maanden</a:t>
            </a:r>
          </a:p>
        </p:txBody>
      </p:sp>
    </p:spTree>
    <p:extLst>
      <p:ext uri="{BB962C8B-B14F-4D97-AF65-F5344CB8AC3E}">
        <p14:creationId xmlns:p14="http://schemas.microsoft.com/office/powerpoint/2010/main" val="103897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Ethische afweging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Het levensperspectief exploreren (waardigheid van het leven)</a:t>
            </a:r>
          </a:p>
          <a:p>
            <a:pPr lvl="1"/>
            <a:r>
              <a:rPr lang="nl-BE" dirty="0"/>
              <a:t>Patiënt inlichten over toestand + mogelijkheden</a:t>
            </a:r>
          </a:p>
          <a:p>
            <a:pPr lvl="1"/>
            <a:r>
              <a:rPr lang="nl-BE" dirty="0"/>
              <a:t>Redelijk behandelperspectief exploreren</a:t>
            </a:r>
          </a:p>
          <a:p>
            <a:pPr lvl="2"/>
            <a:r>
              <a:rPr lang="nl-BE" dirty="0"/>
              <a:t>Overzienbare termijn</a:t>
            </a:r>
          </a:p>
          <a:p>
            <a:pPr lvl="2"/>
            <a:r>
              <a:rPr lang="nl-BE" dirty="0"/>
              <a:t>Uitzicht op verbetering</a:t>
            </a:r>
          </a:p>
          <a:p>
            <a:pPr lvl="2"/>
            <a:r>
              <a:rPr lang="nl-BE" dirty="0"/>
              <a:t>Proportionele verhouding tussen inspanning en resultaat</a:t>
            </a:r>
          </a:p>
          <a:p>
            <a:pPr lvl="1"/>
            <a:r>
              <a:rPr lang="nl-BE" dirty="0"/>
              <a:t>Beschikbaarheid van behandelingen</a:t>
            </a:r>
          </a:p>
          <a:p>
            <a:pPr lvl="1"/>
            <a:r>
              <a:rPr lang="nl-BE" dirty="0"/>
              <a:t>Vermindering van lijden via crustatieve zorg, herstelzorg, ...</a:t>
            </a:r>
          </a:p>
          <a:p>
            <a:pPr lvl="1"/>
            <a:r>
              <a:rPr lang="nl-BE" dirty="0"/>
              <a:t>Huidige professionele zorgrelatie evalueren</a:t>
            </a:r>
          </a:p>
        </p:txBody>
      </p:sp>
    </p:spTree>
    <p:extLst>
      <p:ext uri="{BB962C8B-B14F-4D97-AF65-F5344CB8AC3E}">
        <p14:creationId xmlns:p14="http://schemas.microsoft.com/office/powerpoint/2010/main" val="186072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Ethische afweging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Grootst mogelijke terughoudendheid in acht nemen</a:t>
            </a:r>
          </a:p>
          <a:p>
            <a:pPr lvl="1"/>
            <a:r>
              <a:rPr lang="nl-BE" dirty="0"/>
              <a:t>Actieve gerichtheid op het leven en herstel altijd aanwezig, naast exploratie van euthanasieverzoek</a:t>
            </a:r>
          </a:p>
          <a:p>
            <a:pPr lvl="1"/>
            <a:r>
              <a:rPr lang="nl-BE" dirty="0"/>
              <a:t>Euthanasie: weloverwogen handeling die wordt gesteld in geval van zeer ernstige objectiveerbare medische redenen die langdurig en interdisciplinair afgetoetst zijn</a:t>
            </a:r>
          </a:p>
          <a:p>
            <a:pPr lvl="1"/>
            <a:r>
              <a:rPr lang="nl-BE" dirty="0"/>
              <a:t>Maar:</a:t>
            </a:r>
          </a:p>
          <a:p>
            <a:pPr lvl="2"/>
            <a:r>
              <a:rPr lang="nl-BE" dirty="0"/>
              <a:t>Objectiveerbaarheid is niet vanzelfsprekend</a:t>
            </a:r>
          </a:p>
          <a:p>
            <a:pPr lvl="2"/>
            <a:r>
              <a:rPr lang="nl-BE" dirty="0"/>
              <a:t>Discussie over wilsbekwaamheid</a:t>
            </a:r>
          </a:p>
          <a:p>
            <a:pPr lvl="2"/>
            <a:r>
              <a:rPr lang="nl-BE" dirty="0"/>
              <a:t>Crustatieve zorg om ondraaglijk lijden te verzachten is onvoldoende ontwikkeld</a:t>
            </a:r>
          </a:p>
          <a:p>
            <a:pPr lvl="2"/>
            <a:r>
              <a:rPr lang="nl-BE" dirty="0"/>
              <a:t>Risico’s i.v.m. interpretatie van casussen, controle, enz.</a:t>
            </a:r>
          </a:p>
        </p:txBody>
      </p:sp>
    </p:spTree>
    <p:extLst>
      <p:ext uri="{BB962C8B-B14F-4D97-AF65-F5344CB8AC3E}">
        <p14:creationId xmlns:p14="http://schemas.microsoft.com/office/powerpoint/2010/main" val="379347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Besluitvorming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Patiënt, familie en naasten</a:t>
            </a:r>
          </a:p>
          <a:p>
            <a:pPr lvl="1"/>
            <a:r>
              <a:rPr lang="nl-BE" dirty="0"/>
              <a:t>Deelname van patiënt aan interpretatieve dialoog; keuze is resultaat van interpersoonlijke overeenstemming</a:t>
            </a:r>
          </a:p>
          <a:p>
            <a:pPr lvl="1"/>
            <a:r>
              <a:rPr lang="nl-BE" dirty="0"/>
              <a:t>Wil van patiënt kan dialoog niet vervangen</a:t>
            </a:r>
          </a:p>
          <a:p>
            <a:pPr lvl="1"/>
            <a:r>
              <a:rPr lang="nl-BE" dirty="0"/>
              <a:t>Betrokkenheid van familie/naasten om interpretatie te vergemakkelijken</a:t>
            </a:r>
          </a:p>
          <a:p>
            <a:pPr lvl="2"/>
            <a:r>
              <a:rPr lang="nl-BE" dirty="0"/>
              <a:t>Inzicht in verhouding patiënt/familie</a:t>
            </a:r>
          </a:p>
          <a:p>
            <a:pPr lvl="2"/>
            <a:r>
              <a:rPr lang="nl-BE" dirty="0"/>
              <a:t>Mogelijkheid op positieve dynamiek op lijden en doodswens </a:t>
            </a:r>
          </a:p>
          <a:p>
            <a:pPr lvl="2"/>
            <a:r>
              <a:rPr lang="nl-BE" dirty="0"/>
              <a:t>Eventueel rouwproces kansen geven</a:t>
            </a:r>
          </a:p>
        </p:txBody>
      </p:sp>
    </p:spTree>
    <p:extLst>
      <p:ext uri="{BB962C8B-B14F-4D97-AF65-F5344CB8AC3E}">
        <p14:creationId xmlns:p14="http://schemas.microsoft.com/office/powerpoint/2010/main" val="363476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Besluitvorming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Hulpverlenend team</a:t>
            </a:r>
          </a:p>
          <a:p>
            <a:pPr lvl="1"/>
            <a:r>
              <a:rPr lang="nl-BE" dirty="0"/>
              <a:t>Afstemming met patiënt: professionele en menselijke aanpak (empathie, vertrouwen, hoop, oprechtheid, ...)</a:t>
            </a:r>
          </a:p>
          <a:p>
            <a:pPr lvl="1"/>
            <a:r>
              <a:rPr lang="nl-BE" dirty="0"/>
              <a:t>Interdisciplinaire samenwerking</a:t>
            </a:r>
          </a:p>
          <a:p>
            <a:pPr lvl="1"/>
            <a:r>
              <a:rPr lang="nl-BE" dirty="0"/>
              <a:t>Bij persistente euthanasievraag: ad hoc overleg commissie voor ethiek, behandelend team, externe deskundigen</a:t>
            </a:r>
          </a:p>
          <a:p>
            <a:pPr lvl="2"/>
            <a:r>
              <a:rPr lang="nl-BE" dirty="0"/>
              <a:t>Moeilijke beslissingen in sfeer van transparantie en zorgvuldigheid genomen</a:t>
            </a:r>
          </a:p>
          <a:p>
            <a:pPr lvl="2"/>
            <a:r>
              <a:rPr lang="nl-BE" dirty="0"/>
              <a:t>Eenduidige communicatie</a:t>
            </a:r>
          </a:p>
          <a:p>
            <a:pPr lvl="2"/>
            <a:r>
              <a:rPr lang="nl-BE" dirty="0"/>
              <a:t>Adequaat reageren op signalen van druk</a:t>
            </a:r>
          </a:p>
          <a:p>
            <a:pPr lvl="1"/>
            <a:r>
              <a:rPr lang="nl-BE" dirty="0"/>
              <a:t>Eindverantwoordelijkheid gedragen door behandelend arts</a:t>
            </a:r>
          </a:p>
        </p:txBody>
      </p:sp>
    </p:spTree>
    <p:extLst>
      <p:ext uri="{BB962C8B-B14F-4D97-AF65-F5344CB8AC3E}">
        <p14:creationId xmlns:p14="http://schemas.microsoft.com/office/powerpoint/2010/main" val="260579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Besluitvorming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Zorgvoorziening</a:t>
            </a:r>
          </a:p>
          <a:p>
            <a:pPr lvl="1"/>
            <a:r>
              <a:rPr lang="nl-BE" dirty="0"/>
              <a:t>Gewetensvrijheid van iedereen beschermen</a:t>
            </a:r>
          </a:p>
          <a:p>
            <a:pPr lvl="1"/>
            <a:r>
              <a:rPr lang="nl-BE" dirty="0"/>
              <a:t>Psychologische begeleiding</a:t>
            </a:r>
          </a:p>
          <a:p>
            <a:pPr lvl="1"/>
            <a:r>
              <a:rPr lang="nl-BE" dirty="0"/>
              <a:t>Begeleiding van andere patiënten + privacy</a:t>
            </a:r>
          </a:p>
          <a:p>
            <a:pPr lvl="1"/>
            <a:r>
              <a:rPr lang="nl-BE" dirty="0"/>
              <a:t>Ethisch beleid</a:t>
            </a:r>
          </a:p>
          <a:p>
            <a:pPr lvl="1"/>
            <a:r>
              <a:rPr lang="nl-BE" dirty="0"/>
              <a:t>Operationeel beleidsplan: architectuur, vrijwilligers, personeelsbezetting, interdisciplinariteit, crustatieve zorg, ...</a:t>
            </a:r>
          </a:p>
        </p:txBody>
      </p:sp>
    </p:spTree>
    <p:extLst>
      <p:ext uri="{BB962C8B-B14F-4D97-AF65-F5344CB8AC3E}">
        <p14:creationId xmlns:p14="http://schemas.microsoft.com/office/powerpoint/2010/main" val="18349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Besluitvorming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Samenleving</a:t>
            </a:r>
          </a:p>
          <a:p>
            <a:pPr lvl="1"/>
            <a:r>
              <a:rPr lang="nl-BE" dirty="0"/>
              <a:t>Maatschappelijke mentaliteit (vb. stigma, solidariteit)</a:t>
            </a:r>
          </a:p>
          <a:p>
            <a:pPr lvl="1"/>
            <a:r>
              <a:rPr lang="nl-BE" dirty="0"/>
              <a:t>Financiering van geestelijke gezondheidszorg (vb. psychotherapie, crustatieve zorg)</a:t>
            </a:r>
          </a:p>
          <a:p>
            <a:pPr lvl="1"/>
            <a:r>
              <a:rPr lang="nl-BE" dirty="0"/>
              <a:t>Regulering van levenseindezorg</a:t>
            </a:r>
          </a:p>
          <a:p>
            <a:pPr lvl="2"/>
            <a:r>
              <a:rPr lang="nl-BE" dirty="0"/>
              <a:t>5-jaarlijkse evaluatie euthanasiewet</a:t>
            </a:r>
          </a:p>
          <a:p>
            <a:pPr lvl="2"/>
            <a:r>
              <a:rPr lang="nl-BE" dirty="0"/>
              <a:t>Relevante naasten betrekken bij euthanasie-uitklaring</a:t>
            </a:r>
          </a:p>
          <a:p>
            <a:pPr lvl="2"/>
            <a:r>
              <a:rPr lang="nl-BE" dirty="0"/>
              <a:t>12 maanden</a:t>
            </a:r>
          </a:p>
          <a:p>
            <a:pPr lvl="2"/>
            <a:r>
              <a:rPr lang="nl-BE" dirty="0"/>
              <a:t>2 psychiaters geven eensluidend advies</a:t>
            </a:r>
          </a:p>
          <a:p>
            <a:pPr lvl="2"/>
            <a:r>
              <a:rPr lang="nl-BE" dirty="0"/>
              <a:t>Psychiater in evaluatie- en controlecommissie</a:t>
            </a:r>
          </a:p>
        </p:txBody>
      </p:sp>
    </p:spTree>
    <p:extLst>
      <p:ext uri="{BB962C8B-B14F-4D97-AF65-F5344CB8AC3E}">
        <p14:creationId xmlns:p14="http://schemas.microsoft.com/office/powerpoint/2010/main" val="166348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Inleiding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Ondraaglijk lijden</a:t>
            </a:r>
          </a:p>
          <a:p>
            <a:pPr lvl="1"/>
            <a:r>
              <a:rPr lang="nl-BE" dirty="0"/>
              <a:t>Symptomen, vb. suicidale dreiging</a:t>
            </a:r>
          </a:p>
          <a:p>
            <a:pPr lvl="1"/>
            <a:r>
              <a:rPr lang="nl-BE" dirty="0"/>
              <a:t>Stress, rouw- en verlieservaring</a:t>
            </a:r>
          </a:p>
          <a:p>
            <a:pPr lvl="1"/>
            <a:r>
              <a:rPr lang="nl-BE" dirty="0"/>
              <a:t>Toenemende hulpeloosheid</a:t>
            </a:r>
          </a:p>
          <a:p>
            <a:pPr lvl="1"/>
            <a:r>
              <a:rPr lang="nl-BE" dirty="0"/>
              <a:t>Verlies van autonomie en zelfrespect</a:t>
            </a:r>
          </a:p>
          <a:p>
            <a:pPr lvl="1"/>
            <a:r>
              <a:rPr lang="nl-BE" dirty="0"/>
              <a:t>Vooruitzicht dat deze toestand zal blijven duren</a:t>
            </a:r>
          </a:p>
          <a:p>
            <a:pPr marL="269082" lvl="1" indent="0">
              <a:buNone/>
            </a:pPr>
            <a:endParaRPr lang="nl-BE" dirty="0"/>
          </a:p>
          <a:p>
            <a:r>
              <a:rPr lang="nl-BE" b="1" dirty="0"/>
              <a:t>Ethische vragen</a:t>
            </a:r>
          </a:p>
          <a:p>
            <a:pPr lvl="1"/>
            <a:r>
              <a:rPr lang="nl-BE" dirty="0"/>
              <a:t>Moet medische behandeling worden voortgezet?</a:t>
            </a:r>
          </a:p>
          <a:p>
            <a:pPr lvl="1"/>
            <a:r>
              <a:rPr lang="nl-BE" dirty="0"/>
              <a:t>Is palliatieve benadering mogelijk?</a:t>
            </a:r>
          </a:p>
          <a:p>
            <a:pPr lvl="1"/>
            <a:r>
              <a:rPr lang="nl-BE" dirty="0"/>
              <a:t>Hoe omgaan met euthanasievragen?</a:t>
            </a:r>
          </a:p>
          <a:p>
            <a:pPr marL="0" indent="0">
              <a:buNone/>
            </a:pPr>
            <a:endParaRPr lang="nl-BE" dirty="0"/>
          </a:p>
          <a:p>
            <a:pPr marL="3429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474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Structuur Hoofdstuk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Euthanasie in de psychiatrie</a:t>
            </a:r>
          </a:p>
          <a:p>
            <a:r>
              <a:rPr lang="nl-BE" dirty="0"/>
              <a:t>Ondraaglijk lijden en palliatieve zorg</a:t>
            </a:r>
          </a:p>
          <a:p>
            <a:r>
              <a:rPr lang="nl-BE" dirty="0"/>
              <a:t>Euthanasieverzoek en –proces</a:t>
            </a:r>
          </a:p>
          <a:p>
            <a:r>
              <a:rPr lang="nl-BE" dirty="0"/>
              <a:t>Fundamentele waardeopties</a:t>
            </a:r>
          </a:p>
          <a:p>
            <a:r>
              <a:rPr lang="nl-BE" dirty="0"/>
              <a:t>Ethische afweging</a:t>
            </a:r>
          </a:p>
          <a:p>
            <a:r>
              <a:rPr lang="nl-BE" dirty="0"/>
              <a:t>Besluitvorming</a:t>
            </a:r>
          </a:p>
        </p:txBody>
      </p:sp>
    </p:spTree>
    <p:extLst>
      <p:ext uri="{BB962C8B-B14F-4D97-AF65-F5344CB8AC3E}">
        <p14:creationId xmlns:p14="http://schemas.microsoft.com/office/powerpoint/2010/main" val="25166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Wetgevend kader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Wilsbekwame patiënt  </a:t>
            </a:r>
          </a:p>
          <a:p>
            <a:r>
              <a:rPr lang="nl-BE" dirty="0"/>
              <a:t>Vrijwillig (geen externe druk) en herhaald verzoek</a:t>
            </a:r>
          </a:p>
          <a:p>
            <a:r>
              <a:rPr lang="nl-BE" dirty="0"/>
              <a:t>Medisch uitzichtloze toestand</a:t>
            </a:r>
          </a:p>
          <a:p>
            <a:r>
              <a:rPr lang="nl-BE" dirty="0"/>
              <a:t>Ondraaglijk fysisch of psychisch lijden als gevolg van ziekte of ongeval</a:t>
            </a:r>
          </a:p>
          <a:p>
            <a:r>
              <a:rPr lang="nl-BE" dirty="0"/>
              <a:t>2 artsen raadplegen (waarvan 1 psychiater of specialist in aandoening)</a:t>
            </a:r>
          </a:p>
          <a:p>
            <a:r>
              <a:rPr lang="nl-BE" dirty="0"/>
              <a:t>Minstens 1 maand wachttijd</a:t>
            </a:r>
          </a:p>
        </p:txBody>
      </p:sp>
    </p:spTree>
    <p:extLst>
      <p:ext uri="{BB962C8B-B14F-4D97-AF65-F5344CB8AC3E}">
        <p14:creationId xmlns:p14="http://schemas.microsoft.com/office/powerpoint/2010/main" val="389413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Prevalentie (gerapporteerde gevallen)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Algemeen: 235 (2003) – 2655 (2019)</a:t>
            </a:r>
          </a:p>
          <a:p>
            <a:r>
              <a:rPr lang="nl-BE" dirty="0"/>
              <a:t>Rapportagegraad: 51%</a:t>
            </a:r>
          </a:p>
          <a:p>
            <a:r>
              <a:rPr lang="nl-BE" dirty="0"/>
              <a:t>Onevenwicht aangiften in Nederlands (80%) en Frans (20%)</a:t>
            </a:r>
          </a:p>
          <a:p>
            <a:r>
              <a:rPr lang="nl-BE" dirty="0"/>
              <a:t>Psychische stoornissen en gedragsstoornissen: 6 (2004) – 49 (2019)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969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Kenmerken patiënten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100 Vlaamse euthanasieverzoeken (2007-2011) + 66 Nederlandse euthanasiecasussen (2011-2014):</a:t>
            </a:r>
          </a:p>
          <a:p>
            <a:pPr lvl="1"/>
            <a:r>
              <a:rPr lang="nl-BE" dirty="0"/>
              <a:t>Vooral vrouwen</a:t>
            </a:r>
          </a:p>
          <a:p>
            <a:pPr lvl="1"/>
            <a:r>
              <a:rPr lang="nl-BE" dirty="0"/>
              <a:t>Middelbare leeftijd (47 jaar)</a:t>
            </a:r>
          </a:p>
          <a:p>
            <a:pPr lvl="1"/>
            <a:r>
              <a:rPr lang="nl-BE" dirty="0"/>
              <a:t>Vooral alleenwonend</a:t>
            </a:r>
          </a:p>
          <a:p>
            <a:pPr lvl="1"/>
            <a:r>
              <a:rPr lang="nl-BE" dirty="0"/>
              <a:t>Meer dan 1 aandoening</a:t>
            </a:r>
          </a:p>
          <a:p>
            <a:pPr lvl="1"/>
            <a:r>
              <a:rPr lang="nl-BE" dirty="0"/>
              <a:t>Depressie, persoonlijkheidsstoornissen</a:t>
            </a:r>
          </a:p>
        </p:txBody>
      </p:sp>
    </p:spTree>
    <p:extLst>
      <p:ext uri="{BB962C8B-B14F-4D97-AF65-F5344CB8AC3E}">
        <p14:creationId xmlns:p14="http://schemas.microsoft.com/office/powerpoint/2010/main" val="207916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Attitudes van hulpverleners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Artsen</a:t>
            </a:r>
          </a:p>
          <a:p>
            <a:pPr lvl="1"/>
            <a:r>
              <a:rPr lang="nl-BE" dirty="0"/>
              <a:t>33% Nederlandse artsen: tolerant</a:t>
            </a:r>
          </a:p>
          <a:p>
            <a:pPr lvl="1"/>
            <a:r>
              <a:rPr lang="nl-BE" dirty="0"/>
              <a:t>Complex, laat indruk na, negatieve gevoelens</a:t>
            </a:r>
          </a:p>
          <a:p>
            <a:pPr lvl="1"/>
            <a:r>
              <a:rPr lang="nl-BE" dirty="0"/>
              <a:t>“Grootst mogelijke terughoudendheid nodig”</a:t>
            </a:r>
          </a:p>
          <a:p>
            <a:pPr lvl="2"/>
            <a:r>
              <a:rPr lang="nl-BE" dirty="0"/>
              <a:t>Vrijwillig verzoek?</a:t>
            </a:r>
          </a:p>
          <a:p>
            <a:pPr lvl="2"/>
            <a:r>
              <a:rPr lang="nl-BE" dirty="0"/>
              <a:t>Ondraaglijk lijden?</a:t>
            </a:r>
          </a:p>
          <a:p>
            <a:pPr lvl="2"/>
            <a:r>
              <a:rPr lang="nl-BE" dirty="0"/>
              <a:t>Behandelopties?</a:t>
            </a:r>
          </a:p>
          <a:p>
            <a:pPr lvl="2"/>
            <a:r>
              <a:rPr lang="nl-BE" dirty="0"/>
              <a:t>Kwaliteit van GGZ is niet optimaal. Is euthanasie het antwoord?</a:t>
            </a:r>
          </a:p>
          <a:p>
            <a:pPr marL="539354" lvl="2" indent="0">
              <a:buNone/>
            </a:pPr>
            <a:endParaRPr lang="nl-BE" dirty="0"/>
          </a:p>
          <a:p>
            <a:r>
              <a:rPr lang="nl-BE" b="1" dirty="0"/>
              <a:t>Verpleegkundigen</a:t>
            </a:r>
          </a:p>
          <a:p>
            <a:pPr lvl="1"/>
            <a:r>
              <a:rPr lang="nl-BE" dirty="0"/>
              <a:t>36% Nederlandse verpleegkundigen: tolerant</a:t>
            </a:r>
          </a:p>
          <a:p>
            <a:pPr lvl="1"/>
            <a:r>
              <a:rPr lang="nl-BE" dirty="0"/>
              <a:t>86 tot 93% Vlaamse verpleegkundigen: tolerant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479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Ondraaglijk lijden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5 componenten</a:t>
            </a:r>
          </a:p>
          <a:p>
            <a:pPr lvl="1"/>
            <a:r>
              <a:rPr lang="nl-BE" dirty="0"/>
              <a:t>Hinderlijke lichamelijke of psychische symptomen van chronische en progressieve medische aandoeningen (misdiagnose, onder/overbehandeling) + communicatieproblemen</a:t>
            </a:r>
          </a:p>
          <a:p>
            <a:pPr lvl="1"/>
            <a:r>
              <a:rPr lang="nl-BE" dirty="0"/>
              <a:t>Intrapersoonlijke ervaringen (suicidepoging, misbruik, zelfdestructie, ...)</a:t>
            </a:r>
          </a:p>
          <a:p>
            <a:pPr lvl="1"/>
            <a:r>
              <a:rPr lang="nl-BE" dirty="0"/>
              <a:t>Interpersoonlijke interacties (conflicten met + verlies van relevante anderen)</a:t>
            </a:r>
          </a:p>
          <a:p>
            <a:pPr lvl="1"/>
            <a:r>
              <a:rPr lang="nl-BE" dirty="0"/>
              <a:t>Plaats in de samenleving (financiële problemen, werkloosheid, niet kunnen functioneren in veeleisende samenleving, een last zijn)</a:t>
            </a:r>
          </a:p>
          <a:p>
            <a:pPr lvl="1"/>
            <a:r>
              <a:rPr lang="nl-BE" dirty="0"/>
              <a:t>Existentiële component (angst om te leven, controleverlies, zelfvervreemding)</a:t>
            </a:r>
          </a:p>
        </p:txBody>
      </p:sp>
    </p:spTree>
    <p:extLst>
      <p:ext uri="{BB962C8B-B14F-4D97-AF65-F5344CB8AC3E}">
        <p14:creationId xmlns:p14="http://schemas.microsoft.com/office/powerpoint/2010/main" val="215879241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Prenatale diagnostiek en zwangerschapsafbreking</Template>
  <TotalTime>0</TotalTime>
  <Words>1339</Words>
  <Application>Microsoft Office PowerPoint</Application>
  <PresentationFormat>Diavoorstelling (4:3)</PresentationFormat>
  <Paragraphs>215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Courier New</vt:lpstr>
      <vt:lpstr>Corporate-KU Leuven-Liggend-Achtergrond Wit</vt:lpstr>
      <vt:lpstr>Corporate-KU Leuven-Liggend-Achtergrond Wit en Watermerk</vt:lpstr>
      <vt:lpstr>Levenseindezorg voor  niet-terminale patiënten met een psychiatrische aandoening  Klinisch-ethische aspecten  Prof. Dr. Chris Gastmans</vt:lpstr>
      <vt:lpstr>Inleiding</vt:lpstr>
      <vt:lpstr>Inleiding</vt:lpstr>
      <vt:lpstr>Structuur Hoofdstuk</vt:lpstr>
      <vt:lpstr>Wetgevend kader</vt:lpstr>
      <vt:lpstr>Prevalentie (gerapporteerde gevallen)</vt:lpstr>
      <vt:lpstr>Kenmerken patiënten</vt:lpstr>
      <vt:lpstr>Attitudes van hulpverleners</vt:lpstr>
      <vt:lpstr>Ondraaglijk lijden</vt:lpstr>
      <vt:lpstr>Ondraaglijk lijden</vt:lpstr>
      <vt:lpstr>Palliatieve zorg in psychiatrie</vt:lpstr>
      <vt:lpstr>Palliatieve zorg in psychiatrie</vt:lpstr>
      <vt:lpstr>Euthanasieverzoek en -zorgproces</vt:lpstr>
      <vt:lpstr>Euthanasieverzoek en -zorgproces</vt:lpstr>
      <vt:lpstr>Euthanasieverzoek en -zorgproces</vt:lpstr>
      <vt:lpstr>Fundamentele waardeopties</vt:lpstr>
      <vt:lpstr>Fundamentele waardeopties</vt:lpstr>
      <vt:lpstr>Fundamentele waardeopties</vt:lpstr>
      <vt:lpstr>Ethische afweging</vt:lpstr>
      <vt:lpstr>Ethische afweging</vt:lpstr>
      <vt:lpstr>Ethische afweging</vt:lpstr>
      <vt:lpstr>Ethische afweging</vt:lpstr>
      <vt:lpstr>Besluitvorming</vt:lpstr>
      <vt:lpstr>Besluitvorming</vt:lpstr>
      <vt:lpstr>Besluitvorming</vt:lpstr>
      <vt:lpstr>Besluitvorming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Levenseindezorg voor niet-terminale patiënten met een psychiatrische aandoening</dc:title>
  <dc:creator>Chris Gastmans</dc:creator>
  <cp:lastModifiedBy>Jo Van Beylen</cp:lastModifiedBy>
  <cp:revision>39</cp:revision>
  <cp:lastPrinted>2021-08-31T12:28:37Z</cp:lastPrinted>
  <dcterms:created xsi:type="dcterms:W3CDTF">2017-11-14T09:33:11Z</dcterms:created>
  <dcterms:modified xsi:type="dcterms:W3CDTF">2023-08-29T11:47:25Z</dcterms:modified>
</cp:coreProperties>
</file>